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1988" y="36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DB4000-189F-4075-8973-DD94A299E891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C4A5E4-ACF0-4BE9-98C5-78F4AF9D109B}">
      <dgm:prSet phldrT="[Text]"/>
      <dgm:spPr/>
      <dgm:t>
        <a:bodyPr/>
        <a:lstStyle/>
        <a:p>
          <a:r>
            <a:rPr lang="en-US" dirty="0"/>
            <a:t>S1</a:t>
          </a:r>
        </a:p>
        <a:p>
          <a:r>
            <a:rPr lang="en-US" dirty="0"/>
            <a:t>5.8%</a:t>
          </a:r>
        </a:p>
      </dgm:t>
    </dgm:pt>
    <dgm:pt modelId="{7F157B1E-06BE-422B-924E-3C91A6FB489B}" type="parTrans" cxnId="{40F060DF-C570-44F2-ABA7-83727C9F760E}">
      <dgm:prSet/>
      <dgm:spPr/>
      <dgm:t>
        <a:bodyPr/>
        <a:lstStyle/>
        <a:p>
          <a:endParaRPr lang="en-US"/>
        </a:p>
      </dgm:t>
    </dgm:pt>
    <dgm:pt modelId="{1EBC4FBD-E7D9-44DD-A023-E4E6773054FE}" type="sibTrans" cxnId="{40F060DF-C570-44F2-ABA7-83727C9F760E}">
      <dgm:prSet/>
      <dgm:spPr/>
      <dgm:t>
        <a:bodyPr/>
        <a:lstStyle/>
        <a:p>
          <a:endParaRPr lang="en-US"/>
        </a:p>
      </dgm:t>
    </dgm:pt>
    <dgm:pt modelId="{7A56D60C-F5B7-4C5F-B165-013EA735C9AF}">
      <dgm:prSet phldrT="[Text]"/>
      <dgm:spPr/>
      <dgm:t>
        <a:bodyPr/>
        <a:lstStyle/>
        <a:p>
          <a:r>
            <a:rPr lang="en-US" dirty="0"/>
            <a:t>S2</a:t>
          </a:r>
        </a:p>
        <a:p>
          <a:r>
            <a:rPr lang="en-US" dirty="0"/>
            <a:t>7.7%</a:t>
          </a:r>
        </a:p>
      </dgm:t>
    </dgm:pt>
    <dgm:pt modelId="{8A1C9F8D-C866-458B-A97E-DC8568C0FE47}" type="parTrans" cxnId="{2AD61DA1-F80F-420D-8EC9-BDE366F26852}">
      <dgm:prSet/>
      <dgm:spPr/>
      <dgm:t>
        <a:bodyPr/>
        <a:lstStyle/>
        <a:p>
          <a:endParaRPr lang="en-US"/>
        </a:p>
      </dgm:t>
    </dgm:pt>
    <dgm:pt modelId="{4B966275-53D4-4080-ABF3-F503F665B9A0}" type="sibTrans" cxnId="{2AD61DA1-F80F-420D-8EC9-BDE366F26852}">
      <dgm:prSet/>
      <dgm:spPr/>
      <dgm:t>
        <a:bodyPr/>
        <a:lstStyle/>
        <a:p>
          <a:endParaRPr lang="en-US"/>
        </a:p>
      </dgm:t>
    </dgm:pt>
    <dgm:pt modelId="{B9F28F91-EE00-4548-A493-598F5F811639}">
      <dgm:prSet phldrT="[Text]"/>
      <dgm:spPr/>
      <dgm:t>
        <a:bodyPr/>
        <a:lstStyle/>
        <a:p>
          <a:r>
            <a:rPr lang="en-US" dirty="0"/>
            <a:t>S3</a:t>
          </a:r>
        </a:p>
        <a:p>
          <a:r>
            <a:rPr lang="en-US" dirty="0"/>
            <a:t>75%</a:t>
          </a:r>
        </a:p>
      </dgm:t>
    </dgm:pt>
    <dgm:pt modelId="{068FE93E-5EA4-4F67-AE46-42EFF173C319}" type="parTrans" cxnId="{9158AD54-B8AF-4EE4-AE63-CB617994F1AF}">
      <dgm:prSet/>
      <dgm:spPr/>
      <dgm:t>
        <a:bodyPr/>
        <a:lstStyle/>
        <a:p>
          <a:endParaRPr lang="en-US"/>
        </a:p>
      </dgm:t>
    </dgm:pt>
    <dgm:pt modelId="{680CCE48-B527-4874-AFA3-D183318655B0}" type="sibTrans" cxnId="{9158AD54-B8AF-4EE4-AE63-CB617994F1AF}">
      <dgm:prSet/>
      <dgm:spPr/>
      <dgm:t>
        <a:bodyPr/>
        <a:lstStyle/>
        <a:p>
          <a:endParaRPr lang="en-US"/>
        </a:p>
      </dgm:t>
    </dgm:pt>
    <dgm:pt modelId="{01D741F9-0A69-4A67-97A4-9DB642430FC8}">
      <dgm:prSet custT="1"/>
      <dgm:spPr/>
      <dgm:t>
        <a:bodyPr/>
        <a:lstStyle/>
        <a:p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S0</a:t>
          </a:r>
        </a:p>
        <a:p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11.5%</a:t>
          </a:r>
        </a:p>
        <a:p>
          <a:endParaRPr lang="en-US" sz="800" dirty="0"/>
        </a:p>
      </dgm:t>
    </dgm:pt>
    <dgm:pt modelId="{10F4911E-E9BE-45D0-A267-106C843BAA98}" type="parTrans" cxnId="{7DCC5AF3-843E-470A-9A82-405A9125B380}">
      <dgm:prSet/>
      <dgm:spPr/>
      <dgm:t>
        <a:bodyPr/>
        <a:lstStyle/>
        <a:p>
          <a:endParaRPr lang="en-US"/>
        </a:p>
      </dgm:t>
    </dgm:pt>
    <dgm:pt modelId="{F8D5D367-D769-4767-A057-7F0B2A85840F}" type="sibTrans" cxnId="{7DCC5AF3-843E-470A-9A82-405A9125B380}">
      <dgm:prSet/>
      <dgm:spPr/>
      <dgm:t>
        <a:bodyPr/>
        <a:lstStyle/>
        <a:p>
          <a:endParaRPr lang="en-US"/>
        </a:p>
      </dgm:t>
    </dgm:pt>
    <dgm:pt modelId="{24E1B6D8-86D0-42DA-8805-E08088F0CB3C}" type="pres">
      <dgm:prSet presAssocID="{52DB4000-189F-4075-8973-DD94A299E891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401716B7-92A9-4176-9E53-334BC48F0C4E}" type="pres">
      <dgm:prSet presAssocID="{B9F28F91-EE00-4548-A493-598F5F811639}" presName="Accent4" presStyleCnt="0"/>
      <dgm:spPr/>
    </dgm:pt>
    <dgm:pt modelId="{2E876EC5-8D83-4F2F-87D4-10159B15555E}" type="pres">
      <dgm:prSet presAssocID="{B9F28F91-EE00-4548-A493-598F5F811639}" presName="Accent" presStyleLbl="node1" presStyleIdx="0" presStyleCnt="4"/>
      <dgm:spPr/>
    </dgm:pt>
    <dgm:pt modelId="{07791DBE-E286-4711-ADDB-CA4358632887}" type="pres">
      <dgm:prSet presAssocID="{B9F28F91-EE00-4548-A493-598F5F811639}" presName="ParentBackground4" presStyleCnt="0"/>
      <dgm:spPr/>
    </dgm:pt>
    <dgm:pt modelId="{3A11CC2E-F8A0-4AD1-9DB5-69B58702F8FE}" type="pres">
      <dgm:prSet presAssocID="{B9F28F91-EE00-4548-A493-598F5F811639}" presName="ParentBackground" presStyleLbl="fgAcc1" presStyleIdx="0" presStyleCnt="4"/>
      <dgm:spPr/>
    </dgm:pt>
    <dgm:pt modelId="{AC58869C-0EB7-4895-94DE-D38A51ED8B00}" type="pres">
      <dgm:prSet presAssocID="{B9F28F91-EE00-4548-A493-598F5F811639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6AD9D379-69A8-47B6-8D33-8F72B3D34036}" type="pres">
      <dgm:prSet presAssocID="{7A56D60C-F5B7-4C5F-B165-013EA735C9AF}" presName="Accent3" presStyleCnt="0"/>
      <dgm:spPr/>
    </dgm:pt>
    <dgm:pt modelId="{1E9387FB-ED83-4410-8D8D-73124A051700}" type="pres">
      <dgm:prSet presAssocID="{7A56D60C-F5B7-4C5F-B165-013EA735C9AF}" presName="Accent" presStyleLbl="node1" presStyleIdx="1" presStyleCnt="4"/>
      <dgm:spPr/>
    </dgm:pt>
    <dgm:pt modelId="{5546796A-784B-47C0-9442-D47F5CB6ADA2}" type="pres">
      <dgm:prSet presAssocID="{7A56D60C-F5B7-4C5F-B165-013EA735C9AF}" presName="ParentBackground3" presStyleCnt="0"/>
      <dgm:spPr/>
    </dgm:pt>
    <dgm:pt modelId="{6371048F-2C49-4237-8A07-606C2E601CBC}" type="pres">
      <dgm:prSet presAssocID="{7A56D60C-F5B7-4C5F-B165-013EA735C9AF}" presName="ParentBackground" presStyleLbl="fgAcc1" presStyleIdx="1" presStyleCnt="4"/>
      <dgm:spPr/>
    </dgm:pt>
    <dgm:pt modelId="{E3FE9154-EFB6-4DA7-A95C-A46BA1A0C1D2}" type="pres">
      <dgm:prSet presAssocID="{7A56D60C-F5B7-4C5F-B165-013EA735C9A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6EA6982-D411-4BC1-9381-4C2450C68E67}" type="pres">
      <dgm:prSet presAssocID="{17C4A5E4-ACF0-4BE9-98C5-78F4AF9D109B}" presName="Accent2" presStyleCnt="0"/>
      <dgm:spPr/>
    </dgm:pt>
    <dgm:pt modelId="{B312A24C-CFBA-4664-BDFA-AA87B64273CD}" type="pres">
      <dgm:prSet presAssocID="{17C4A5E4-ACF0-4BE9-98C5-78F4AF9D109B}" presName="Accent" presStyleLbl="node1" presStyleIdx="2" presStyleCnt="4"/>
      <dgm:spPr/>
    </dgm:pt>
    <dgm:pt modelId="{D4CCB494-4E93-45C3-835B-10842B8007A3}" type="pres">
      <dgm:prSet presAssocID="{17C4A5E4-ACF0-4BE9-98C5-78F4AF9D109B}" presName="ParentBackground2" presStyleCnt="0"/>
      <dgm:spPr/>
    </dgm:pt>
    <dgm:pt modelId="{9BBD47DF-496E-4087-842F-3B2C59D24D3C}" type="pres">
      <dgm:prSet presAssocID="{17C4A5E4-ACF0-4BE9-98C5-78F4AF9D109B}" presName="ParentBackground" presStyleLbl="fgAcc1" presStyleIdx="2" presStyleCnt="4" custLinFactNeighborX="3288" custLinFactNeighborY="915"/>
      <dgm:spPr/>
    </dgm:pt>
    <dgm:pt modelId="{711F847B-EFAB-49F2-B5EB-85802F736129}" type="pres">
      <dgm:prSet presAssocID="{17C4A5E4-ACF0-4BE9-98C5-78F4AF9D109B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B74C407-D151-4797-A2E7-75167A0D8EF7}" type="pres">
      <dgm:prSet presAssocID="{01D741F9-0A69-4A67-97A4-9DB642430FC8}" presName="Accent1" presStyleCnt="0"/>
      <dgm:spPr/>
    </dgm:pt>
    <dgm:pt modelId="{E0EC9F4A-22C1-46CA-A8EC-EB42ED839493}" type="pres">
      <dgm:prSet presAssocID="{01D741F9-0A69-4A67-97A4-9DB642430FC8}" presName="Accent" presStyleLbl="node1" presStyleIdx="3" presStyleCnt="4"/>
      <dgm:spPr/>
    </dgm:pt>
    <dgm:pt modelId="{5EFC35CA-A104-4264-B5A6-ADC2C5B77BEE}" type="pres">
      <dgm:prSet presAssocID="{01D741F9-0A69-4A67-97A4-9DB642430FC8}" presName="ParentBackground1" presStyleCnt="0"/>
      <dgm:spPr/>
    </dgm:pt>
    <dgm:pt modelId="{4269889B-912F-4D73-9793-B9A948476E39}" type="pres">
      <dgm:prSet presAssocID="{01D741F9-0A69-4A67-97A4-9DB642430FC8}" presName="ParentBackground" presStyleLbl="fgAcc1" presStyleIdx="3" presStyleCnt="4" custScaleX="109352" custScaleY="96288" custLinFactNeighborX="-6170" custLinFactNeighborY="1207"/>
      <dgm:spPr/>
    </dgm:pt>
    <dgm:pt modelId="{1F3DE6C1-C9DB-4EFA-88D6-8336BE601BDC}" type="pres">
      <dgm:prSet presAssocID="{01D741F9-0A69-4A67-97A4-9DB642430FC8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3FC67F2F-9FBF-4016-A9C1-67231699EE9F}" type="presOf" srcId="{01D741F9-0A69-4A67-97A4-9DB642430FC8}" destId="{1F3DE6C1-C9DB-4EFA-88D6-8336BE601BDC}" srcOrd="1" destOrd="0" presId="urn:microsoft.com/office/officeart/2011/layout/CircleProcess"/>
    <dgm:cxn modelId="{E6D3153F-47F9-41BE-B3F4-300B37BC5702}" type="presOf" srcId="{7A56D60C-F5B7-4C5F-B165-013EA735C9AF}" destId="{6371048F-2C49-4237-8A07-606C2E601CBC}" srcOrd="0" destOrd="0" presId="urn:microsoft.com/office/officeart/2011/layout/CircleProcess"/>
    <dgm:cxn modelId="{E07E725C-F734-4F7D-ACDE-F61F31ED0949}" type="presOf" srcId="{B9F28F91-EE00-4548-A493-598F5F811639}" destId="{3A11CC2E-F8A0-4AD1-9DB5-69B58702F8FE}" srcOrd="0" destOrd="0" presId="urn:microsoft.com/office/officeart/2011/layout/CircleProcess"/>
    <dgm:cxn modelId="{9158AD54-B8AF-4EE4-AE63-CB617994F1AF}" srcId="{52DB4000-189F-4075-8973-DD94A299E891}" destId="{B9F28F91-EE00-4548-A493-598F5F811639}" srcOrd="3" destOrd="0" parTransId="{068FE93E-5EA4-4F67-AE46-42EFF173C319}" sibTransId="{680CCE48-B527-4874-AFA3-D183318655B0}"/>
    <dgm:cxn modelId="{1B137A8A-54E5-4A2B-ABCE-AAC2226BBF7C}" type="presOf" srcId="{17C4A5E4-ACF0-4BE9-98C5-78F4AF9D109B}" destId="{9BBD47DF-496E-4087-842F-3B2C59D24D3C}" srcOrd="0" destOrd="0" presId="urn:microsoft.com/office/officeart/2011/layout/CircleProcess"/>
    <dgm:cxn modelId="{29AC3C9F-F644-4452-98AA-C39B10E68E0E}" type="presOf" srcId="{7A56D60C-F5B7-4C5F-B165-013EA735C9AF}" destId="{E3FE9154-EFB6-4DA7-A95C-A46BA1A0C1D2}" srcOrd="1" destOrd="0" presId="urn:microsoft.com/office/officeart/2011/layout/CircleProcess"/>
    <dgm:cxn modelId="{2AD61DA1-F80F-420D-8EC9-BDE366F26852}" srcId="{52DB4000-189F-4075-8973-DD94A299E891}" destId="{7A56D60C-F5B7-4C5F-B165-013EA735C9AF}" srcOrd="2" destOrd="0" parTransId="{8A1C9F8D-C866-458B-A97E-DC8568C0FE47}" sibTransId="{4B966275-53D4-4080-ABF3-F503F665B9A0}"/>
    <dgm:cxn modelId="{90BD22C4-FA76-4AC7-A6FB-45B1C16582DC}" type="presOf" srcId="{01D741F9-0A69-4A67-97A4-9DB642430FC8}" destId="{4269889B-912F-4D73-9793-B9A948476E39}" srcOrd="0" destOrd="0" presId="urn:microsoft.com/office/officeart/2011/layout/CircleProcess"/>
    <dgm:cxn modelId="{DB07E8CB-E007-419F-8437-4B78A524B2F8}" type="presOf" srcId="{52DB4000-189F-4075-8973-DD94A299E891}" destId="{24E1B6D8-86D0-42DA-8805-E08088F0CB3C}" srcOrd="0" destOrd="0" presId="urn:microsoft.com/office/officeart/2011/layout/CircleProcess"/>
    <dgm:cxn modelId="{D20557D1-889B-43C3-92E8-78FDB9D6AE52}" type="presOf" srcId="{B9F28F91-EE00-4548-A493-598F5F811639}" destId="{AC58869C-0EB7-4895-94DE-D38A51ED8B00}" srcOrd="1" destOrd="0" presId="urn:microsoft.com/office/officeart/2011/layout/CircleProcess"/>
    <dgm:cxn modelId="{40F060DF-C570-44F2-ABA7-83727C9F760E}" srcId="{52DB4000-189F-4075-8973-DD94A299E891}" destId="{17C4A5E4-ACF0-4BE9-98C5-78F4AF9D109B}" srcOrd="1" destOrd="0" parTransId="{7F157B1E-06BE-422B-924E-3C91A6FB489B}" sibTransId="{1EBC4FBD-E7D9-44DD-A023-E4E6773054FE}"/>
    <dgm:cxn modelId="{7DCC5AF3-843E-470A-9A82-405A9125B380}" srcId="{52DB4000-189F-4075-8973-DD94A299E891}" destId="{01D741F9-0A69-4A67-97A4-9DB642430FC8}" srcOrd="0" destOrd="0" parTransId="{10F4911E-E9BE-45D0-A267-106C843BAA98}" sibTransId="{F8D5D367-D769-4767-A057-7F0B2A85840F}"/>
    <dgm:cxn modelId="{A98A02F6-122D-40A4-BEB4-2C083A38F54D}" type="presOf" srcId="{17C4A5E4-ACF0-4BE9-98C5-78F4AF9D109B}" destId="{711F847B-EFAB-49F2-B5EB-85802F736129}" srcOrd="1" destOrd="0" presId="urn:microsoft.com/office/officeart/2011/layout/CircleProcess"/>
    <dgm:cxn modelId="{5C9403BB-F4B8-4CF0-9299-FF4FB30B269F}" type="presParOf" srcId="{24E1B6D8-86D0-42DA-8805-E08088F0CB3C}" destId="{401716B7-92A9-4176-9E53-334BC48F0C4E}" srcOrd="0" destOrd="0" presId="urn:microsoft.com/office/officeart/2011/layout/CircleProcess"/>
    <dgm:cxn modelId="{3ADDDE40-DD97-4886-8601-A91CEF3F5C95}" type="presParOf" srcId="{401716B7-92A9-4176-9E53-334BC48F0C4E}" destId="{2E876EC5-8D83-4F2F-87D4-10159B15555E}" srcOrd="0" destOrd="0" presId="urn:microsoft.com/office/officeart/2011/layout/CircleProcess"/>
    <dgm:cxn modelId="{7A5919D4-AEAD-45D0-B882-E9360C754B49}" type="presParOf" srcId="{24E1B6D8-86D0-42DA-8805-E08088F0CB3C}" destId="{07791DBE-E286-4711-ADDB-CA4358632887}" srcOrd="1" destOrd="0" presId="urn:microsoft.com/office/officeart/2011/layout/CircleProcess"/>
    <dgm:cxn modelId="{69663D23-052B-41EE-A5FB-E5F70B61B5DE}" type="presParOf" srcId="{07791DBE-E286-4711-ADDB-CA4358632887}" destId="{3A11CC2E-F8A0-4AD1-9DB5-69B58702F8FE}" srcOrd="0" destOrd="0" presId="urn:microsoft.com/office/officeart/2011/layout/CircleProcess"/>
    <dgm:cxn modelId="{BC38013E-5797-4D10-9703-750676B41047}" type="presParOf" srcId="{24E1B6D8-86D0-42DA-8805-E08088F0CB3C}" destId="{AC58869C-0EB7-4895-94DE-D38A51ED8B00}" srcOrd="2" destOrd="0" presId="urn:microsoft.com/office/officeart/2011/layout/CircleProcess"/>
    <dgm:cxn modelId="{AC236BC1-480F-4827-B34D-26625C5CFDF4}" type="presParOf" srcId="{24E1B6D8-86D0-42DA-8805-E08088F0CB3C}" destId="{6AD9D379-69A8-47B6-8D33-8F72B3D34036}" srcOrd="3" destOrd="0" presId="urn:microsoft.com/office/officeart/2011/layout/CircleProcess"/>
    <dgm:cxn modelId="{9D22F0CD-AFE1-427A-9BAD-620363EA899F}" type="presParOf" srcId="{6AD9D379-69A8-47B6-8D33-8F72B3D34036}" destId="{1E9387FB-ED83-4410-8D8D-73124A051700}" srcOrd="0" destOrd="0" presId="urn:microsoft.com/office/officeart/2011/layout/CircleProcess"/>
    <dgm:cxn modelId="{74BC1D7E-2025-4130-B364-5C3AEEC2375A}" type="presParOf" srcId="{24E1B6D8-86D0-42DA-8805-E08088F0CB3C}" destId="{5546796A-784B-47C0-9442-D47F5CB6ADA2}" srcOrd="4" destOrd="0" presId="urn:microsoft.com/office/officeart/2011/layout/CircleProcess"/>
    <dgm:cxn modelId="{B2C0E1B7-9ED9-4782-97FC-90EC9F5BC451}" type="presParOf" srcId="{5546796A-784B-47C0-9442-D47F5CB6ADA2}" destId="{6371048F-2C49-4237-8A07-606C2E601CBC}" srcOrd="0" destOrd="0" presId="urn:microsoft.com/office/officeart/2011/layout/CircleProcess"/>
    <dgm:cxn modelId="{9027481A-EEBE-49E1-96BD-E7FCE1A7C4B7}" type="presParOf" srcId="{24E1B6D8-86D0-42DA-8805-E08088F0CB3C}" destId="{E3FE9154-EFB6-4DA7-A95C-A46BA1A0C1D2}" srcOrd="5" destOrd="0" presId="urn:microsoft.com/office/officeart/2011/layout/CircleProcess"/>
    <dgm:cxn modelId="{B4679CE1-DFAA-4BD3-AAE7-BE0FDCFE1ADD}" type="presParOf" srcId="{24E1B6D8-86D0-42DA-8805-E08088F0CB3C}" destId="{36EA6982-D411-4BC1-9381-4C2450C68E67}" srcOrd="6" destOrd="0" presId="urn:microsoft.com/office/officeart/2011/layout/CircleProcess"/>
    <dgm:cxn modelId="{027A3542-CF65-443C-A2A8-16282246A81B}" type="presParOf" srcId="{36EA6982-D411-4BC1-9381-4C2450C68E67}" destId="{B312A24C-CFBA-4664-BDFA-AA87B64273CD}" srcOrd="0" destOrd="0" presId="urn:microsoft.com/office/officeart/2011/layout/CircleProcess"/>
    <dgm:cxn modelId="{8E06482B-05A6-4966-B60A-83023267DB15}" type="presParOf" srcId="{24E1B6D8-86D0-42DA-8805-E08088F0CB3C}" destId="{D4CCB494-4E93-45C3-835B-10842B8007A3}" srcOrd="7" destOrd="0" presId="urn:microsoft.com/office/officeart/2011/layout/CircleProcess"/>
    <dgm:cxn modelId="{901B39DA-5F65-4892-ABBE-821EAB72228B}" type="presParOf" srcId="{D4CCB494-4E93-45C3-835B-10842B8007A3}" destId="{9BBD47DF-496E-4087-842F-3B2C59D24D3C}" srcOrd="0" destOrd="0" presId="urn:microsoft.com/office/officeart/2011/layout/CircleProcess"/>
    <dgm:cxn modelId="{7AD2D207-79E0-484C-AB7A-E450A233767A}" type="presParOf" srcId="{24E1B6D8-86D0-42DA-8805-E08088F0CB3C}" destId="{711F847B-EFAB-49F2-B5EB-85802F736129}" srcOrd="8" destOrd="0" presId="urn:microsoft.com/office/officeart/2011/layout/CircleProcess"/>
    <dgm:cxn modelId="{B6AD2A39-053B-454C-B9BF-BCB71E934DC7}" type="presParOf" srcId="{24E1B6D8-86D0-42DA-8805-E08088F0CB3C}" destId="{BB74C407-D151-4797-A2E7-75167A0D8EF7}" srcOrd="9" destOrd="0" presId="urn:microsoft.com/office/officeart/2011/layout/CircleProcess"/>
    <dgm:cxn modelId="{1A0B75A6-0C21-416A-A1BC-CC799C78EC2E}" type="presParOf" srcId="{BB74C407-D151-4797-A2E7-75167A0D8EF7}" destId="{E0EC9F4A-22C1-46CA-A8EC-EB42ED839493}" srcOrd="0" destOrd="0" presId="urn:microsoft.com/office/officeart/2011/layout/CircleProcess"/>
    <dgm:cxn modelId="{593779B9-F5D4-486F-89EB-7E3D238FF664}" type="presParOf" srcId="{24E1B6D8-86D0-42DA-8805-E08088F0CB3C}" destId="{5EFC35CA-A104-4264-B5A6-ADC2C5B77BEE}" srcOrd="10" destOrd="0" presId="urn:microsoft.com/office/officeart/2011/layout/CircleProcess"/>
    <dgm:cxn modelId="{7E444280-0383-41BA-ABDB-9A00B7542801}" type="presParOf" srcId="{5EFC35CA-A104-4264-B5A6-ADC2C5B77BEE}" destId="{4269889B-912F-4D73-9793-B9A948476E39}" srcOrd="0" destOrd="0" presId="urn:microsoft.com/office/officeart/2011/layout/CircleProcess"/>
    <dgm:cxn modelId="{5CD5BE0D-D24D-47F4-9E2D-655204C8F9BD}" type="presParOf" srcId="{24E1B6D8-86D0-42DA-8805-E08088F0CB3C}" destId="{1F3DE6C1-C9DB-4EFA-88D6-8336BE601BDC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76EC5-8D83-4F2F-87D4-10159B15555E}">
      <dsp:nvSpPr>
        <dsp:cNvPr id="0" name=""/>
        <dsp:cNvSpPr/>
      </dsp:nvSpPr>
      <dsp:spPr>
        <a:xfrm>
          <a:off x="2651797" y="250026"/>
          <a:ext cx="655544" cy="655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1CC2E-F8A0-4AD1-9DB5-69B58702F8FE}">
      <dsp:nvSpPr>
        <dsp:cNvPr id="0" name=""/>
        <dsp:cNvSpPr/>
      </dsp:nvSpPr>
      <dsp:spPr>
        <a:xfrm>
          <a:off x="2673723" y="271882"/>
          <a:ext cx="611973" cy="6118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S3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75%</a:t>
          </a:r>
        </a:p>
      </dsp:txBody>
      <dsp:txXfrm>
        <a:off x="2761148" y="359308"/>
        <a:ext cx="437123" cy="437013"/>
      </dsp:txXfrm>
    </dsp:sp>
    <dsp:sp modelId="{1E9387FB-ED83-4410-8D8D-73124A051700}">
      <dsp:nvSpPr>
        <dsp:cNvPr id="0" name=""/>
        <dsp:cNvSpPr/>
      </dsp:nvSpPr>
      <dsp:spPr>
        <a:xfrm rot="2700000">
          <a:off x="1971509" y="249980"/>
          <a:ext cx="655555" cy="6555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1048F-2C49-4237-8A07-606C2E601CBC}">
      <dsp:nvSpPr>
        <dsp:cNvPr id="0" name=""/>
        <dsp:cNvSpPr/>
      </dsp:nvSpPr>
      <dsp:spPr>
        <a:xfrm>
          <a:off x="1996252" y="271882"/>
          <a:ext cx="611973" cy="6118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S2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7.7%</a:t>
          </a:r>
        </a:p>
      </dsp:txBody>
      <dsp:txXfrm>
        <a:off x="2083677" y="359308"/>
        <a:ext cx="437123" cy="437013"/>
      </dsp:txXfrm>
    </dsp:sp>
    <dsp:sp modelId="{B312A24C-CFBA-4664-BDFA-AA87B64273CD}">
      <dsp:nvSpPr>
        <dsp:cNvPr id="0" name=""/>
        <dsp:cNvSpPr/>
      </dsp:nvSpPr>
      <dsp:spPr>
        <a:xfrm rot="2700000">
          <a:off x="1296849" y="249980"/>
          <a:ext cx="655555" cy="6555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D47DF-496E-4087-842F-3B2C59D24D3C}">
      <dsp:nvSpPr>
        <dsp:cNvPr id="0" name=""/>
        <dsp:cNvSpPr/>
      </dsp:nvSpPr>
      <dsp:spPr>
        <a:xfrm>
          <a:off x="1338902" y="277481"/>
          <a:ext cx="611973" cy="61186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5.8%</a:t>
          </a:r>
        </a:p>
      </dsp:txBody>
      <dsp:txXfrm>
        <a:off x="1426327" y="364907"/>
        <a:ext cx="437123" cy="437013"/>
      </dsp:txXfrm>
    </dsp:sp>
    <dsp:sp modelId="{E0EC9F4A-22C1-46CA-A8EC-EB42ED839493}">
      <dsp:nvSpPr>
        <dsp:cNvPr id="0" name=""/>
        <dsp:cNvSpPr/>
      </dsp:nvSpPr>
      <dsp:spPr>
        <a:xfrm rot="2700000">
          <a:off x="619377" y="249980"/>
          <a:ext cx="655555" cy="65555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9889B-912F-4D73-9793-B9A948476E39}">
      <dsp:nvSpPr>
        <dsp:cNvPr id="0" name=""/>
        <dsp:cNvSpPr/>
      </dsp:nvSpPr>
      <dsp:spPr>
        <a:xfrm>
          <a:off x="574935" y="290624"/>
          <a:ext cx="669204" cy="58915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S0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11.5%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</dsp:txBody>
      <dsp:txXfrm>
        <a:off x="670535" y="374804"/>
        <a:ext cx="478003" cy="420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8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4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4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ABEC-F8E6-44EB-B6B1-9BC9A2A8BC32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5143500" cy="685800"/>
          </a:xfrm>
        </p:spPr>
        <p:txBody>
          <a:bodyPr>
            <a:normAutofit fontScale="90000"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Assessment of liver fibrosis and steatosis in patients with metabolic syndrome </a:t>
            </a:r>
            <a:b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b="1" i="1" dirty="0">
                <a:latin typeface="Arial" panose="020B0604020202020204" pitchFamily="34" charset="0"/>
                <a:cs typeface="Arial" panose="020B0604020202020204" pitchFamily="34" charset="0"/>
              </a:rPr>
              <a:t>Ruxandra Mare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Silviu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Nistorescu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Ioan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Sporea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, Alina Popescu, Mirela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Tomescu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Roxana </a:t>
            </a:r>
            <a:r>
              <a:rPr lang="ro-RO" sz="1300" dirty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irli</a:t>
            </a:r>
            <a:b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Dept. of Gastroenterology and Hepatology, “Victor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Babeș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” University of Medicine and Pharmacy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Timișoara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Romania</a:t>
            </a:r>
            <a:b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2D63C9-2468-484D-91EA-3C3BE3D4D265}"/>
              </a:ext>
            </a:extLst>
          </p:cNvPr>
          <p:cNvSpPr/>
          <p:nvPr/>
        </p:nvSpPr>
        <p:spPr>
          <a:xfrm>
            <a:off x="0" y="1971341"/>
            <a:ext cx="5143500" cy="10155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BC0B64-33A3-4880-99B6-7694D9DA75FF}"/>
              </a:ext>
            </a:extLst>
          </p:cNvPr>
          <p:cNvSpPr txBox="1"/>
          <p:nvPr/>
        </p:nvSpPr>
        <p:spPr>
          <a:xfrm>
            <a:off x="13334" y="2220872"/>
            <a:ext cx="5099686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To determine the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severity of liver steatosis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fibrosis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in a cohort of patients  with metabolic syndrome, using non-invasive methods: </a:t>
            </a:r>
          </a:p>
          <a:p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Transient  Elastography (TE) with Controlled Attenuation Parameter (CAP) and ultrasound.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C8D5F61-692C-42D8-9D32-AC36BB2B10E6}"/>
              </a:ext>
            </a:extLst>
          </p:cNvPr>
          <p:cNvSpPr/>
          <p:nvPr/>
        </p:nvSpPr>
        <p:spPr>
          <a:xfrm>
            <a:off x="419100" y="1782722"/>
            <a:ext cx="838200" cy="43815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1F1ED5-E1DB-4A42-B7FB-E18B2D19266B}"/>
              </a:ext>
            </a:extLst>
          </p:cNvPr>
          <p:cNvSpPr/>
          <p:nvPr/>
        </p:nvSpPr>
        <p:spPr>
          <a:xfrm>
            <a:off x="13334" y="3154679"/>
            <a:ext cx="5130165" cy="22433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3DE08D2-71DB-40B2-8490-5B6AF9EE003A}"/>
              </a:ext>
            </a:extLst>
          </p:cNvPr>
          <p:cNvSpPr/>
          <p:nvPr/>
        </p:nvSpPr>
        <p:spPr>
          <a:xfrm>
            <a:off x="285750" y="3063061"/>
            <a:ext cx="1524000" cy="44213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C56DC1-1470-4D8C-AABE-568C1BDC7287}"/>
              </a:ext>
            </a:extLst>
          </p:cNvPr>
          <p:cNvSpPr txBox="1"/>
          <p:nvPr/>
        </p:nvSpPr>
        <p:spPr>
          <a:xfrm>
            <a:off x="419100" y="3097530"/>
            <a:ext cx="1771650" cy="427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  MATERIAL AND      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0F33C4-4A18-4782-B20C-702D9510497C}"/>
              </a:ext>
            </a:extLst>
          </p:cNvPr>
          <p:cNvSpPr txBox="1"/>
          <p:nvPr/>
        </p:nvSpPr>
        <p:spPr>
          <a:xfrm>
            <a:off x="26670" y="3533775"/>
            <a:ext cx="5086350" cy="18928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55 patients with metabolic syndrome w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ere prospectively enrolled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Evaluated by TE  and CAP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Reliable liver stiffness measurements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(LSM)</a:t>
            </a:r>
            <a:r>
              <a:rPr lang="en-US" dirty="0"/>
              <a:t> :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10 LSM with an IQR/median &lt;30%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Steatosis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was evaluated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by means of ultrasound  and graded in mild, moderate and severe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CAP we used the following cut-off values proposed by the manufacturer: S1 (mild) &lt;230, S2 (moderate): 275-300 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db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/m, S3 (severe) &gt; 300 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db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/m.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cut-off value of 8.5  kPa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[1] was used to define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clinically relevant fibrosis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(F≥2).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CAA3E0-2C6E-4310-8D90-756811EC4E23}"/>
              </a:ext>
            </a:extLst>
          </p:cNvPr>
          <p:cNvSpPr/>
          <p:nvPr/>
        </p:nvSpPr>
        <p:spPr>
          <a:xfrm>
            <a:off x="13335" y="5591362"/>
            <a:ext cx="5086350" cy="28473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98AADD4-9B9B-464E-AEC7-AC35C80C050B}"/>
              </a:ext>
            </a:extLst>
          </p:cNvPr>
          <p:cNvSpPr/>
          <p:nvPr/>
        </p:nvSpPr>
        <p:spPr>
          <a:xfrm>
            <a:off x="209550" y="5455176"/>
            <a:ext cx="1676400" cy="48842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B05A4D-8017-468D-8CF3-F3AA10E0D091}"/>
              </a:ext>
            </a:extLst>
          </p:cNvPr>
          <p:cNvSpPr txBox="1"/>
          <p:nvPr/>
        </p:nvSpPr>
        <p:spPr>
          <a:xfrm>
            <a:off x="-30480" y="5926128"/>
            <a:ext cx="32118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Reliable  LSM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were obtained with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FibroScan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94.6%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(52/55).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mean age value was 59.4± 10.5, the majority of them were males 60% and the BMI was 35.1± 5.02kg/m</a:t>
            </a:r>
            <a:r>
              <a:rPr lang="en-US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63D798-54DD-4305-B673-A2AB5A44C2E5}"/>
              </a:ext>
            </a:extLst>
          </p:cNvPr>
          <p:cNvSpPr/>
          <p:nvPr/>
        </p:nvSpPr>
        <p:spPr>
          <a:xfrm>
            <a:off x="-41424" y="8233140"/>
            <a:ext cx="1447800" cy="37997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259A35-08E9-4AB7-8600-3C377DD6313B}"/>
              </a:ext>
            </a:extLst>
          </p:cNvPr>
          <p:cNvSpPr txBox="1"/>
          <p:nvPr/>
        </p:nvSpPr>
        <p:spPr>
          <a:xfrm>
            <a:off x="63351" y="8311503"/>
            <a:ext cx="12382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1C1307-3DD6-4FD9-8EAA-105E3873769A}"/>
              </a:ext>
            </a:extLst>
          </p:cNvPr>
          <p:cNvSpPr txBox="1"/>
          <p:nvPr/>
        </p:nvSpPr>
        <p:spPr>
          <a:xfrm>
            <a:off x="26670" y="8633711"/>
            <a:ext cx="50863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 our group,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82.7%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patients with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metabolic syndrome had moderate and severe steatosis by CAP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25% of them had clinically relevant fibrosis by 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D7A70C-587B-46DF-85FC-CB9920823E11}"/>
              </a:ext>
            </a:extLst>
          </p:cNvPr>
          <p:cNvSpPr txBox="1"/>
          <p:nvPr/>
        </p:nvSpPr>
        <p:spPr>
          <a:xfrm>
            <a:off x="1733550" y="7802642"/>
            <a:ext cx="2438400" cy="23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3B3603-7D03-467A-A55A-48EA907B2881}"/>
              </a:ext>
            </a:extLst>
          </p:cNvPr>
          <p:cNvSpPr txBox="1"/>
          <p:nvPr/>
        </p:nvSpPr>
        <p:spPr>
          <a:xfrm>
            <a:off x="1962150" y="7364374"/>
            <a:ext cx="31051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Fig.2 Quantification of steatosis by means of CAP</a:t>
            </a:r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4A8AF732-5F97-4BEC-9317-F65A4B5532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9864964"/>
              </p:ext>
            </p:extLst>
          </p:nvPr>
        </p:nvGraphicFramePr>
        <p:xfrm>
          <a:off x="1457325" y="6443127"/>
          <a:ext cx="3790950" cy="1155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E1B40E5-3B47-4F23-A3FC-C1C98170B07C}"/>
              </a:ext>
            </a:extLst>
          </p:cNvPr>
          <p:cNvSpPr txBox="1"/>
          <p:nvPr/>
        </p:nvSpPr>
        <p:spPr>
          <a:xfrm>
            <a:off x="28576" y="7612383"/>
            <a:ext cx="47529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Clinically relevant fibrosis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was detected by means of TE (LSM≥8.5 kPa) </a:t>
            </a:r>
            <a:r>
              <a:rPr lang="en-US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in 25%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(13/52) of subjects, all subjects concomitantly had CAP values ≥ 300db/m.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915FD3-FFB6-44F1-BECF-510725053DAA}"/>
              </a:ext>
            </a:extLst>
          </p:cNvPr>
          <p:cNvSpPr txBox="1"/>
          <p:nvPr/>
        </p:nvSpPr>
        <p:spPr>
          <a:xfrm>
            <a:off x="1897092" y="8012929"/>
            <a:ext cx="30670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correlation between CAP and US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 was strong (r</a:t>
            </a:r>
            <a:r>
              <a:rPr lang="en-US" sz="1050" b="1" i="1" dirty="0">
                <a:latin typeface="Arial" panose="020B0604020202020204" pitchFamily="34" charset="0"/>
                <a:cs typeface="Arial" panose="020B0604020202020204" pitchFamily="34" charset="0"/>
              </a:rPr>
              <a:t>=0.90, p&lt;0.0001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6196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1397</TotalTime>
  <Words>304</Words>
  <Application>Microsoft Office PowerPoint</Application>
  <PresentationFormat>On-screen Show (16:9)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Assessment of liver fibrosis and steatosis in patients with metabolic syndrome  Ruxandra Mare, Silviu Nistorescu, Ioan Sporea , Alina Popescu, Mirela Tomescu, Roxana Șirli Dept. of Gastroenterology and Hepatology, “Victor Babeș” University of Medicine and Pharmacy Timișoara, Romania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Razvan</dc:creator>
  <cp:lastModifiedBy>Ruxandra Mare</cp:lastModifiedBy>
  <cp:revision>12</cp:revision>
  <dcterms:created xsi:type="dcterms:W3CDTF">2019-03-29T08:59:53Z</dcterms:created>
  <dcterms:modified xsi:type="dcterms:W3CDTF">2019-04-06T05:41:21Z</dcterms:modified>
</cp:coreProperties>
</file>