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B77"/>
    <a:srgbClr val="C92971"/>
    <a:srgbClr val="E236B1"/>
    <a:srgbClr val="FF3399"/>
    <a:srgbClr val="E94E2F"/>
    <a:srgbClr val="92F6AC"/>
    <a:srgbClr val="33ED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584" y="309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0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2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8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8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4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9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3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4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ABEC-F8E6-44EB-B6B1-9BC9A2A8BC32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3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61" y="360636"/>
            <a:ext cx="5050284" cy="706164"/>
          </a:xfrm>
          <a:solidFill>
            <a:srgbClr val="D32B77"/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smtClean="0">
                <a:ea typeface="Calibri"/>
                <a:cs typeface="Times New Roman"/>
              </a:rPr>
              <a:t/>
            </a:r>
            <a:br>
              <a:rPr lang="en-US" sz="1100" b="1" dirty="0" smtClean="0">
                <a:ea typeface="Calibri"/>
                <a:cs typeface="Times New Roman"/>
              </a:rPr>
            </a:br>
            <a:r>
              <a:rPr lang="en-US" sz="1100" b="1" dirty="0" smtClean="0">
                <a:ea typeface="Calibri"/>
                <a:cs typeface="Times New Roman"/>
              </a:rPr>
              <a:t>SPONTANEOUS </a:t>
            </a:r>
            <a:r>
              <a:rPr lang="en-US" sz="1100" b="1" dirty="0">
                <a:ea typeface="Calibri"/>
                <a:cs typeface="Times New Roman"/>
              </a:rPr>
              <a:t>SEROREVERSION OF ANTI-HEPATITIS C VIRUS DURING THE NATURAL COURSE OF HEPATITIS C VIRUS INFECTION IN THE PATIENTS EVALUATED FOR TREATMENT - A SINGLE CENTER EXPERIENCE</a:t>
            </a:r>
            <a:r>
              <a:rPr lang="ro-RO" sz="1100" b="1" dirty="0">
                <a:ea typeface="Calibri"/>
                <a:cs typeface="Times New Roman"/>
              </a:rPr>
              <a:t/>
            </a:r>
            <a:br>
              <a:rPr lang="ro-RO" sz="1100" b="1" dirty="0">
                <a:ea typeface="Calibri"/>
                <a:cs typeface="Times New Roman"/>
              </a:rPr>
            </a:br>
            <a:endParaRPr lang="ro-RO" sz="1100" b="1" dirty="0">
              <a:ea typeface="Calibri"/>
              <a:cs typeface="Times New Roman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361" y="1140919"/>
            <a:ext cx="5041681" cy="68788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900" b="1" dirty="0" err="1">
                <a:latin typeface="Times New Roman"/>
                <a:ea typeface="Calibri"/>
                <a:cs typeface="Times New Roman"/>
              </a:rPr>
              <a:t>Camelia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 Cojocariu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Laura Huiban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Carol Stanciu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Cristina-Maria Muzica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900" b="1" dirty="0" err="1">
                <a:latin typeface="Times New Roman"/>
                <a:ea typeface="Calibri"/>
                <a:cs typeface="Times New Roman"/>
              </a:rPr>
              <a:t>Oana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 Stoica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Irina Girleanu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Ana-Maria Singeap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Tudor Cuciureanu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Stefan Chiriac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900" b="1" dirty="0" err="1">
                <a:latin typeface="Times New Roman"/>
                <a:ea typeface="Calibri"/>
                <a:cs typeface="Times New Roman"/>
              </a:rPr>
              <a:t>Anca</a:t>
            </a:r>
            <a:r>
              <a:rPr lang="en-US" sz="900" b="1" dirty="0">
                <a:latin typeface="Times New Roman"/>
                <a:ea typeface="Calibri"/>
                <a:cs typeface="Times New Roman"/>
              </a:rPr>
              <a:t> Trifan</a:t>
            </a:r>
            <a:r>
              <a:rPr lang="en-US" sz="900" b="1" baseline="30000" dirty="0">
                <a:latin typeface="Times New Roman"/>
                <a:ea typeface="Calibri"/>
                <a:cs typeface="Times New Roman"/>
              </a:rPr>
              <a:t>1,2</a:t>
            </a:r>
            <a:endParaRPr lang="ro-RO" sz="900" b="1" dirty="0">
              <a:ea typeface="Calibri"/>
              <a:cs typeface="Times New Roman"/>
            </a:endParaRPr>
          </a:p>
          <a:p>
            <a:pPr lvl="0" algn="ctr"/>
            <a:r>
              <a:rPr lang="en-US" sz="900" dirty="0" smtClean="0">
                <a:solidFill>
                  <a:prstClr val="black"/>
                </a:solidFill>
                <a:cs typeface="Times New Roman" pitchFamily="18" charset="0"/>
              </a:rPr>
              <a:t>1 “</a:t>
            </a:r>
            <a:r>
              <a:rPr lang="en-US" sz="900" dirty="0" err="1" smtClean="0">
                <a:solidFill>
                  <a:prstClr val="black"/>
                </a:solidFill>
                <a:cs typeface="Times New Roman" pitchFamily="18" charset="0"/>
              </a:rPr>
              <a:t>Grigore</a:t>
            </a:r>
            <a:r>
              <a:rPr lang="en-US" sz="900" dirty="0" smtClean="0">
                <a:solidFill>
                  <a:prstClr val="black"/>
                </a:solidFill>
                <a:cs typeface="Times New Roman" pitchFamily="18" charset="0"/>
              </a:rPr>
              <a:t> T. </a:t>
            </a:r>
            <a:r>
              <a:rPr lang="en-US" sz="900" dirty="0" err="1" smtClean="0">
                <a:solidFill>
                  <a:prstClr val="black"/>
                </a:solidFill>
                <a:cs typeface="Times New Roman" pitchFamily="18" charset="0"/>
              </a:rPr>
              <a:t>Popa</a:t>
            </a:r>
            <a:r>
              <a:rPr lang="en-US" sz="900" dirty="0" smtClean="0">
                <a:solidFill>
                  <a:prstClr val="black"/>
                </a:solidFill>
                <a:cs typeface="Times New Roman" pitchFamily="18" charset="0"/>
              </a:rPr>
              <a:t> “ University of Medicine and Pharmacy </a:t>
            </a:r>
            <a:endParaRPr lang="ro-RO" sz="9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algn="ctr"/>
            <a:r>
              <a:rPr lang="en-US" sz="9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900" dirty="0">
                <a:solidFill>
                  <a:prstClr val="black"/>
                </a:solidFill>
                <a:cs typeface="Times New Roman" pitchFamily="18" charset="0"/>
              </a:rPr>
              <a:t>2 Institute of Gastroenterology and </a:t>
            </a:r>
            <a:r>
              <a:rPr lang="en-US" sz="900" dirty="0" err="1">
                <a:solidFill>
                  <a:prstClr val="black"/>
                </a:solidFill>
                <a:cs typeface="Times New Roman" pitchFamily="18" charset="0"/>
              </a:rPr>
              <a:t>Hepatology</a:t>
            </a:r>
            <a:r>
              <a:rPr lang="en-US" sz="900" dirty="0">
                <a:solidFill>
                  <a:prstClr val="black"/>
                </a:solidFill>
                <a:cs typeface="Times New Roman" pitchFamily="18" charset="0"/>
              </a:rPr>
              <a:t>, Iasi, Romania</a:t>
            </a:r>
            <a:endParaRPr lang="ro-RO" sz="9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61" y="1871436"/>
            <a:ext cx="5050284" cy="977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latin typeface="+mj-lt"/>
                <a:ea typeface="Calibri"/>
                <a:cs typeface="Times New Roman"/>
              </a:rPr>
              <a:t>INTRODUCTION: </a:t>
            </a:r>
            <a:r>
              <a:rPr lang="en-US" sz="1000" dirty="0">
                <a:latin typeface="+mj-lt"/>
                <a:ea typeface="Calibri"/>
                <a:cs typeface="Times New Roman"/>
              </a:rPr>
              <a:t>Hepatitis C virus (HCV) infection is common worldwide but there are different prevalence rates in different countries. Spontaneous viral clearance occurs in 10–25% of infected individuals after acute infection yet controversy exists regarding the frequency of spontaneous clearance during the natural course of HCV infection in the general population.</a:t>
            </a:r>
            <a:endParaRPr lang="ro-RO" sz="1000" dirty="0">
              <a:latin typeface="+mj-lt"/>
              <a:ea typeface="Calibri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68" y="3505200"/>
            <a:ext cx="5055777" cy="1154162"/>
          </a:xfrm>
          <a:prstGeom prst="rect">
            <a:avLst/>
          </a:prstGeom>
          <a:solidFill>
            <a:srgbClr val="FF3399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latin typeface="Times New Roman"/>
                <a:ea typeface="Calibri"/>
                <a:cs typeface="Times New Roman"/>
              </a:rPr>
              <a:t>MATERIAL AND </a:t>
            </a:r>
            <a:r>
              <a:rPr lang="en-US" sz="1000" b="1" dirty="0" smtClean="0">
                <a:latin typeface="Times New Roman"/>
                <a:ea typeface="Calibri"/>
                <a:cs typeface="Times New Roman"/>
              </a:rPr>
              <a:t>METHODS: </a:t>
            </a:r>
            <a:r>
              <a:rPr lang="en-US" sz="1000" dirty="0" smtClean="0">
                <a:latin typeface="Times New Roman"/>
                <a:ea typeface="Calibri"/>
                <a:cs typeface="Times New Roman"/>
              </a:rPr>
              <a:t>We 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performed a prospective study in which we included all patients with positive anti -HCV antibodies who were admitted in a tertiary referral center from North-Eastern Romania and were evaluated for IFN free treatment between June 1</a:t>
            </a:r>
            <a:r>
              <a:rPr lang="en-US" sz="1000" baseline="30000" dirty="0">
                <a:latin typeface="Times New Roman"/>
                <a:ea typeface="Calibri"/>
                <a:cs typeface="Times New Roman"/>
              </a:rPr>
              <a:t>st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 2018 and March 1</a:t>
            </a:r>
            <a:r>
              <a:rPr lang="en-US" sz="1000" baseline="30000" dirty="0">
                <a:latin typeface="Times New Roman"/>
                <a:ea typeface="Calibri"/>
                <a:cs typeface="Times New Roman"/>
              </a:rPr>
              <a:t>st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1000" dirty="0" smtClean="0">
                <a:latin typeface="Times New Roman"/>
                <a:ea typeface="Calibri"/>
                <a:cs typeface="Times New Roman"/>
              </a:rPr>
              <a:t>2019. 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All patients included in the study performed the quantitative determination of HCV </a:t>
            </a:r>
            <a:r>
              <a:rPr lang="en-US" sz="1000" dirty="0" err="1">
                <a:latin typeface="Times New Roman"/>
                <a:ea typeface="Calibri"/>
                <a:cs typeface="Times New Roman"/>
              </a:rPr>
              <a:t>viraemia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. The patients with sustained </a:t>
            </a:r>
            <a:r>
              <a:rPr lang="en-US" sz="1000" dirty="0" err="1">
                <a:latin typeface="Times New Roman"/>
                <a:ea typeface="Calibri"/>
                <a:cs typeface="Times New Roman"/>
              </a:rPr>
              <a:t>virological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 response to interferon (IFN) therapy were excluded from the study.</a:t>
            </a:r>
            <a:endParaRPr lang="ro-RO" sz="1000" dirty="0">
              <a:ea typeface="Calibri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06" y="4724400"/>
            <a:ext cx="5050285" cy="9659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latin typeface="Times New Roman"/>
                <a:ea typeface="Calibri"/>
                <a:cs typeface="Times New Roman"/>
              </a:rPr>
              <a:t>RESULTS: 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The study included 473 persons with positive anti -HCV antibodies; mean age was 54.6±5.2 years, predominantly female (293- 61.94%). Among all patients with positive anti-HCV antibodies, in 45 (9.51%) cases we found undetectable HCV </a:t>
            </a:r>
            <a:r>
              <a:rPr lang="en-US" sz="1000" dirty="0" err="1">
                <a:latin typeface="Times New Roman"/>
                <a:ea typeface="Calibri"/>
                <a:cs typeface="Times New Roman"/>
              </a:rPr>
              <a:t>viraemia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. </a:t>
            </a:r>
            <a:r>
              <a:rPr lang="en-US" sz="1000" dirty="0" err="1">
                <a:latin typeface="Times New Roman"/>
                <a:ea typeface="Calibri"/>
                <a:cs typeface="Times New Roman"/>
              </a:rPr>
              <a:t>Seroreversion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 occurred in individuals with a median age of 58 years (range 45–66). Of the patients with undetectable HCV </a:t>
            </a:r>
            <a:r>
              <a:rPr lang="en-US" sz="1000" dirty="0" err="1">
                <a:latin typeface="Times New Roman"/>
                <a:ea typeface="Calibri"/>
                <a:cs typeface="Times New Roman"/>
              </a:rPr>
              <a:t>viraemia</a:t>
            </a:r>
            <a:r>
              <a:rPr lang="en-US" sz="1000" dirty="0">
                <a:latin typeface="Times New Roman"/>
                <a:ea typeface="Calibri"/>
                <a:cs typeface="Times New Roman"/>
              </a:rPr>
              <a:t>, 28.8% had elevated transaminases. </a:t>
            </a:r>
            <a:endParaRPr lang="ro-RO" sz="1000" dirty="0">
              <a:ea typeface="Calibri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05" y="7924800"/>
            <a:ext cx="5050285" cy="1082348"/>
          </a:xfrm>
          <a:prstGeom prst="rect">
            <a:avLst/>
          </a:prstGeom>
          <a:solidFill>
            <a:srgbClr val="D32B77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latin typeface="+mj-lt"/>
                <a:ea typeface="Calibri"/>
                <a:cs typeface="Times New Roman"/>
              </a:rPr>
              <a:t>CONCLUSIONS: The frequency of spontaneous viral clearance in a homogeneous population of </a:t>
            </a:r>
            <a:r>
              <a:rPr lang="en-US" sz="1000" b="1" dirty="0" err="1">
                <a:latin typeface="+mj-lt"/>
                <a:ea typeface="Calibri"/>
                <a:cs typeface="Times New Roman"/>
              </a:rPr>
              <a:t>immunocompetent</a:t>
            </a:r>
            <a:r>
              <a:rPr lang="en-US" sz="1000" b="1" dirty="0">
                <a:latin typeface="+mj-lt"/>
                <a:ea typeface="Calibri"/>
                <a:cs typeface="Times New Roman"/>
              </a:rPr>
              <a:t> subjects not related to treatment with IFN was low (9.51%). These data are consistent with the literature where viral spontaneous clearance was 2-10% in a cohort of HCV infection.</a:t>
            </a:r>
            <a:endParaRPr lang="ro-RO" sz="1000" b="1" dirty="0">
              <a:latin typeface="+mj-lt"/>
              <a:ea typeface="Calibri"/>
              <a:cs typeface="Times New Roman"/>
            </a:endParaRPr>
          </a:p>
          <a:p>
            <a:pPr algn="just"/>
            <a:endParaRPr lang="ro-RO" sz="1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89" y="2897832"/>
            <a:ext cx="5065856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+mj-lt"/>
              </a:rPr>
              <a:t>AIM:</a:t>
            </a:r>
            <a:r>
              <a:rPr lang="en-US" sz="1000" dirty="0">
                <a:latin typeface="+mj-lt"/>
              </a:rPr>
              <a:t> In our study we aimed to evaluate undetectable ARN HCV prevalence in antibodies HCV population evaluated for IFN free treatment.</a:t>
            </a:r>
            <a:endParaRPr lang="ro-RO" sz="1000" dirty="0">
              <a:latin typeface="+mj-lt"/>
            </a:endParaRPr>
          </a:p>
          <a:p>
            <a:endParaRPr lang="ro-RO" sz="1000" dirty="0"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" y="5849259"/>
            <a:ext cx="2451032" cy="1684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755" y="5849260"/>
            <a:ext cx="2516471" cy="1684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800350" y="6464754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473</a:t>
            </a:r>
            <a:endParaRPr lang="ro-RO" sz="900" b="1" dirty="0"/>
          </a:p>
        </p:txBody>
      </p:sp>
    </p:spTree>
    <p:extLst>
      <p:ext uri="{BB962C8B-B14F-4D97-AF65-F5344CB8AC3E}">
        <p14:creationId xmlns:p14="http://schemas.microsoft.com/office/powerpoint/2010/main" val="86196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334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SPONTANEOUS SEROREVERSION OF ANTI-HEPATITIS C VIRUS DURING THE NATURAL COURSE OF HEPATITIS C VIRUS INFECTION IN THE PATIENTS EVALUATED FOR TREATMENT - A SINGLE CENTER EXPERIENCE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Razvan</dc:creator>
  <cp:lastModifiedBy>Laura</cp:lastModifiedBy>
  <cp:revision>23</cp:revision>
  <dcterms:created xsi:type="dcterms:W3CDTF">2019-03-29T08:59:53Z</dcterms:created>
  <dcterms:modified xsi:type="dcterms:W3CDTF">2019-04-03T21:02:23Z</dcterms:modified>
</cp:coreProperties>
</file>