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Lst>
  <p:sldIdLst>
    <p:sldId id="256" r:id="rId8"/>
    <p:sldId id="257" r:id="rId9"/>
    <p:sldId id="258" r:id="rId10"/>
    <p:sldId id="259" r:id="rId11"/>
    <p:sldId id="260" r:id="rId12"/>
    <p:sldId id="261" r:id="rId13"/>
  </p:sldIdLst>
  <p:sldSz cx="5143500" cy="91440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646" y="-102"/>
      </p:cViewPr>
      <p:guideLst>
        <p:guide orient="horz" pos="2880"/>
        <p:guide pos="16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1" i="0" baseline="0" dirty="0" smtClean="0">
                <a:solidFill>
                  <a:schemeClr val="accent4">
                    <a:lumMod val="50000"/>
                  </a:schemeClr>
                </a:solidFill>
                <a:effectLst/>
              </a:rPr>
              <a:t>Readmission </a:t>
            </a:r>
            <a:r>
              <a:rPr lang="en-GB" sz="1800" b="1" i="0" baseline="0" dirty="0">
                <a:solidFill>
                  <a:schemeClr val="accent4">
                    <a:lumMod val="50000"/>
                  </a:schemeClr>
                </a:solidFill>
                <a:effectLst/>
              </a:rPr>
              <a:t>rate</a:t>
            </a:r>
            <a:endParaRPr lang="en-GB" b="1" dirty="0">
              <a:solidFill>
                <a:schemeClr val="accent4">
                  <a:lumMod val="50000"/>
                </a:schemeClr>
              </a:solidFill>
              <a:effectLst/>
            </a:endParaRPr>
          </a:p>
        </c:rich>
      </c:tx>
      <c:layout/>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rgbClr val="7030A0"/>
            </a:solidFill>
            <a:ln>
              <a:noFill/>
            </a:ln>
            <a:effectLst/>
            <a:sp3d/>
          </c:spPr>
          <c:invertIfNegative val="0"/>
          <c:cat>
            <c:strRef>
              <c:f>Sheet1!$E$10:$F$10</c:f>
              <c:strCache>
                <c:ptCount val="2"/>
                <c:pt idx="0">
                  <c:v> Group I (n=33) ( Rifaximin and Lactulose without LOLA treatment)</c:v>
                </c:pt>
                <c:pt idx="1">
                  <c:v>Group II (n=33) ( Rifaximin and Lactulose with associated LOLA treatment)</c:v>
                </c:pt>
              </c:strCache>
            </c:strRef>
          </c:cat>
          <c:val>
            <c:numRef>
              <c:f>Sheet1!$E$11:$F$11</c:f>
              <c:numCache>
                <c:formatCode>0.00%</c:formatCode>
                <c:ptCount val="2"/>
                <c:pt idx="0">
                  <c:v>0.5454</c:v>
                </c:pt>
                <c:pt idx="1">
                  <c:v>0.33360000000000006</c:v>
                </c:pt>
              </c:numCache>
            </c:numRef>
          </c:val>
          <c:extLst xmlns:c16r2="http://schemas.microsoft.com/office/drawing/2015/06/chart">
            <c:ext xmlns:c16="http://schemas.microsoft.com/office/drawing/2014/chart" uri="{C3380CC4-5D6E-409C-BE32-E72D297353CC}">
              <c16:uniqueId val="{00000000-77E4-41CD-81C2-68DB9695457A}"/>
            </c:ext>
          </c:extLst>
        </c:ser>
        <c:dLbls>
          <c:showLegendKey val="0"/>
          <c:showVal val="0"/>
          <c:showCatName val="0"/>
          <c:showSerName val="0"/>
          <c:showPercent val="0"/>
          <c:showBubbleSize val="0"/>
        </c:dLbls>
        <c:gapWidth val="150"/>
        <c:shape val="box"/>
        <c:axId val="177328896"/>
        <c:axId val="177330432"/>
        <c:axId val="0"/>
      </c:bar3DChart>
      <c:catAx>
        <c:axId val="1773288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330432"/>
        <c:crosses val="autoZero"/>
        <c:auto val="1"/>
        <c:lblAlgn val="ctr"/>
        <c:lblOffset val="100"/>
        <c:noMultiLvlLbl val="0"/>
      </c:catAx>
      <c:valAx>
        <c:axId val="17733043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328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ACLF</a:t>
            </a:r>
            <a:r>
              <a:rPr lang="en-US" baseline="0" dirty="0"/>
              <a:t> distribution</a:t>
            </a:r>
          </a:p>
        </c:rich>
      </c:tx>
      <c:layout/>
      <c:overlay val="0"/>
      <c:spPr>
        <a:noFill/>
        <a:ln>
          <a:noFill/>
        </a:ln>
        <a:effectLst/>
      </c:spPr>
    </c:title>
    <c:autoTitleDeleted val="0"/>
    <c:plotArea>
      <c:layout/>
      <c:pieChart>
        <c:varyColors val="1"/>
        <c:ser>
          <c:idx val="0"/>
          <c:order val="0"/>
          <c:tx>
            <c:strRef>
              <c:f>Foaie1!$B$1</c:f>
              <c:strCache>
                <c:ptCount val="1"/>
                <c:pt idx="0">
                  <c:v>Vânzări</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90A1-4F15-B77F-5D965028BBAB}"/>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90A1-4F15-B77F-5D965028BBAB}"/>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90A1-4F15-B77F-5D965028BBAB}"/>
              </c:ext>
            </c:extLst>
          </c:dPt>
          <c:dLbls>
            <c:dLbl>
              <c:idx val="0"/>
              <c:layout>
                <c:manualLayout>
                  <c:x val="-8.3585219990912965E-2"/>
                  <c:y val="1.1284816207156004E-2"/>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0A1-4F15-B77F-5D965028BBAB}"/>
                </c:ext>
              </c:extLst>
            </c:dLbl>
            <c:dLbl>
              <c:idx val="2"/>
              <c:layout>
                <c:manualLayout>
                  <c:x val="0.1065133753406038"/>
                  <c:y val="-0.11134920634920635"/>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15:layout>
                    <c:manualLayout>
                      <c:w val="0.22779292986499725"/>
                      <c:h val="0.2804031505386807"/>
                    </c:manualLayout>
                  </c15:layout>
                </c:ext>
                <c:ext xmlns:c16="http://schemas.microsoft.com/office/drawing/2014/chart" uri="{C3380CC4-5D6E-409C-BE32-E72D297353CC}">
                  <c16:uniqueId val="{00000005-90A1-4F15-B77F-5D965028BBA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Foaie1!$A$2:$A$4</c:f>
              <c:strCache>
                <c:ptCount val="3"/>
                <c:pt idx="0">
                  <c:v>ACLF 1</c:v>
                </c:pt>
                <c:pt idx="1">
                  <c:v>ACLF 2</c:v>
                </c:pt>
                <c:pt idx="2">
                  <c:v>ACLF 3</c:v>
                </c:pt>
              </c:strCache>
            </c:strRef>
          </c:cat>
          <c:val>
            <c:numRef>
              <c:f>Foaie1!$B$2:$B$4</c:f>
              <c:numCache>
                <c:formatCode>0.00%</c:formatCode>
                <c:ptCount val="3"/>
                <c:pt idx="0">
                  <c:v>3.4000000000000002E-2</c:v>
                </c:pt>
                <c:pt idx="1">
                  <c:v>0.13800000000000001</c:v>
                </c:pt>
                <c:pt idx="2">
                  <c:v>0.82799999999999996</c:v>
                </c:pt>
              </c:numCache>
            </c:numRef>
          </c:val>
          <c:extLst xmlns:c16r2="http://schemas.microsoft.com/office/drawing/2015/06/chart">
            <c:ext xmlns:c16="http://schemas.microsoft.com/office/drawing/2014/chart" uri="{C3380CC4-5D6E-409C-BE32-E72D297353CC}">
              <c16:uniqueId val="{00000006-90A1-4F15-B77F-5D965028BBAB}"/>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2"/>
    </a:solidFill>
    <a:ln>
      <a:noFill/>
    </a:ln>
    <a:effectLst/>
  </c:spPr>
  <c:txPr>
    <a:bodyPr/>
    <a:lstStyle/>
    <a:p>
      <a:pPr>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5763" y="2840569"/>
            <a:ext cx="4371975"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366186"/>
            <a:ext cx="1157288"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366186"/>
            <a:ext cx="3386138"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5763" y="2840568"/>
            <a:ext cx="4371975"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5D4E494-1BF8-4D5B-B38C-3FAC60F1E3D8}"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3732B92-978A-4D7F-BA24-8DBF21B5992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53449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80A20C-E0B9-4AA1-B211-2D30831C9A56}"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72DE480-05A7-4C07-82B8-03DACC50BF8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54406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6301" y="5875867"/>
            <a:ext cx="4371975"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6301" y="3875618"/>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1CFBDE-6E63-4AB9-842F-FC117022CD7C}"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05618FF-EB4D-4DD5-A9D6-E799ADA4320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546722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661"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89472"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3174313-C2AD-4779-8203-211F794FD663}" type="datetimeFigureOut">
              <a:rPr lang="en-US">
                <a:solidFill>
                  <a:prstClr val="black">
                    <a:tint val="75000"/>
                  </a:prstClr>
                </a:solidFill>
              </a:rPr>
              <a:pPr>
                <a:defRPr/>
              </a:pPr>
              <a:t>4/4/2019</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0BFFE0D-103B-447D-91FB-45BDBFF0473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51661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6184"/>
            <a:ext cx="462915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7175" y="2046817"/>
            <a:ext cx="227260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12827" y="2046817"/>
            <a:ext cx="2273498"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12827"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AB50C47-ED9D-4C74-B9B7-71FCE8AF5747}" type="datetimeFigureOut">
              <a:rPr lang="en-US">
                <a:solidFill>
                  <a:prstClr val="black">
                    <a:tint val="75000"/>
                  </a:prstClr>
                </a:solidFill>
              </a:rPr>
              <a:pPr>
                <a:defRPr/>
              </a:pPr>
              <a:t>4/4/2019</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ED3EEEC9-5BE1-4B1A-A108-4F656783F03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80640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AC969E4-36AE-4E19-A28F-7F00E8239518}" type="datetimeFigureOut">
              <a:rPr lang="en-US">
                <a:solidFill>
                  <a:prstClr val="black">
                    <a:tint val="75000"/>
                  </a:prstClr>
                </a:solidFill>
              </a:rPr>
              <a:pPr>
                <a:defRPr/>
              </a:pPr>
              <a:t>4/4/2019</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8473C756-949D-4153-BAD5-30F12B1D310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1345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50AD896-F8F7-44CF-9738-F26F6BE80450}" type="datetimeFigureOut">
              <a:rPr lang="en-US">
                <a:solidFill>
                  <a:prstClr val="black">
                    <a:tint val="75000"/>
                  </a:prstClr>
                </a:solidFill>
              </a:rPr>
              <a:pPr>
                <a:defRPr/>
              </a:pPr>
              <a:t>4/4/2019</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3E41E538-B6EE-4543-BDC2-0C9D1B6C095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456259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4067"/>
            <a:ext cx="1692176"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10966" y="364067"/>
            <a:ext cx="2875359"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7175" y="1913467"/>
            <a:ext cx="1692176"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E2BBFB4-7528-4683-8B70-ACD43AC3F1A6}" type="datetimeFigureOut">
              <a:rPr lang="en-US">
                <a:solidFill>
                  <a:prstClr val="black">
                    <a:tint val="75000"/>
                  </a:prstClr>
                </a:solidFill>
              </a:rPr>
              <a:pPr>
                <a:defRPr/>
              </a:pPr>
              <a:t>4/4/2019</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FF2D3C0-87D8-4B15-BC0E-E818077C591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5135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162" y="6400800"/>
            <a:ext cx="30861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8162" y="817033"/>
            <a:ext cx="30861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8162" y="7156451"/>
            <a:ext cx="30861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6DA348-4705-4D42-A99A-4851FACE477D}" type="datetimeFigureOut">
              <a:rPr lang="en-US">
                <a:solidFill>
                  <a:prstClr val="black">
                    <a:tint val="75000"/>
                  </a:prstClr>
                </a:solidFill>
              </a:rPr>
              <a:pPr>
                <a:defRPr/>
              </a:pPr>
              <a:t>4/4/2019</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E6B44DB-5D5B-4BC3-AD77-B764759E772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733150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84F394-485D-40A7-945D-53E6AB3E8136}"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54CEF5A-34A8-44BF-BE8B-51B25EF1E73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477224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97584" y="488951"/>
            <a:ext cx="650974"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661" y="488951"/>
            <a:ext cx="1867198"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494B62-A59A-4C43-B5BA-94E17C5043A3}"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27D486B-DE08-4F7B-B65C-F789B9CFAAB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263531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5763" y="2840568"/>
            <a:ext cx="4371975"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10B237D-4169-4754-BB4B-EBB3A4023273}"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0E6FECCF-7768-4AF2-8167-E3E9E83EA946}" type="slidenum">
              <a:rPr lang="en-US" altLang="ro-RO"/>
              <a:pPr/>
              <a:t>‹#›</a:t>
            </a:fld>
            <a:endParaRPr lang="en-US" altLang="ro-RO"/>
          </a:p>
        </p:txBody>
      </p:sp>
    </p:spTree>
    <p:extLst>
      <p:ext uri="{BB962C8B-B14F-4D97-AF65-F5344CB8AC3E}">
        <p14:creationId xmlns:p14="http://schemas.microsoft.com/office/powerpoint/2010/main" val="23350114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81FAF7-1DBB-4C16-97D8-C2A4523D9ACF}"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CE479A0-E5DB-4E54-8A7D-C473991273DE}" type="slidenum">
              <a:rPr lang="en-US" altLang="ro-RO"/>
              <a:pPr/>
              <a:t>‹#›</a:t>
            </a:fld>
            <a:endParaRPr lang="en-US" altLang="ro-RO"/>
          </a:p>
        </p:txBody>
      </p:sp>
    </p:spTree>
    <p:extLst>
      <p:ext uri="{BB962C8B-B14F-4D97-AF65-F5344CB8AC3E}">
        <p14:creationId xmlns:p14="http://schemas.microsoft.com/office/powerpoint/2010/main" val="22586781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6301" y="5875867"/>
            <a:ext cx="4371975"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6301" y="3875618"/>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CECFC1-6F6D-48B9-AFF1-261E1E50A1F9}"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A08D8F23-AC5D-4112-882C-009B8D1C2520}" type="slidenum">
              <a:rPr lang="en-US" altLang="ro-RO"/>
              <a:pPr/>
              <a:t>‹#›</a:t>
            </a:fld>
            <a:endParaRPr lang="en-US" altLang="ro-RO"/>
          </a:p>
        </p:txBody>
      </p:sp>
    </p:spTree>
    <p:extLst>
      <p:ext uri="{BB962C8B-B14F-4D97-AF65-F5344CB8AC3E}">
        <p14:creationId xmlns:p14="http://schemas.microsoft.com/office/powerpoint/2010/main" val="19811169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661"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89472"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D5B6516-1A8A-44DA-9B3D-C551EE036DD4}" type="datetimeFigureOut">
              <a:rPr lang="en-US">
                <a:solidFill>
                  <a:prstClr val="black">
                    <a:tint val="75000"/>
                  </a:prstClr>
                </a:solidFill>
              </a:rPr>
              <a:pPr>
                <a:defRPr/>
              </a:pPr>
              <a:t>4/4/2019</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F5252DE8-B351-4891-B3AF-066B0359BAF6}" type="slidenum">
              <a:rPr lang="en-US" altLang="ro-RO"/>
              <a:pPr/>
              <a:t>‹#›</a:t>
            </a:fld>
            <a:endParaRPr lang="en-US" altLang="ro-RO"/>
          </a:p>
        </p:txBody>
      </p:sp>
    </p:spTree>
    <p:extLst>
      <p:ext uri="{BB962C8B-B14F-4D97-AF65-F5344CB8AC3E}">
        <p14:creationId xmlns:p14="http://schemas.microsoft.com/office/powerpoint/2010/main" val="10919436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6184"/>
            <a:ext cx="462915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7175" y="2046817"/>
            <a:ext cx="227260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12827" y="2046817"/>
            <a:ext cx="2273498"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12827"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A81C801-0CC6-4436-9723-6BBC53BCBF08}" type="datetimeFigureOut">
              <a:rPr lang="en-US">
                <a:solidFill>
                  <a:prstClr val="black">
                    <a:tint val="75000"/>
                  </a:prstClr>
                </a:solidFill>
              </a:rPr>
              <a:pPr>
                <a:defRPr/>
              </a:pPr>
              <a:t>4/4/2019</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267E79EF-933E-47FF-A9D2-08826CE6FF77}" type="slidenum">
              <a:rPr lang="en-US" altLang="ro-RO"/>
              <a:pPr/>
              <a:t>‹#›</a:t>
            </a:fld>
            <a:endParaRPr lang="en-US" altLang="ro-RO"/>
          </a:p>
        </p:txBody>
      </p:sp>
    </p:spTree>
    <p:extLst>
      <p:ext uri="{BB962C8B-B14F-4D97-AF65-F5344CB8AC3E}">
        <p14:creationId xmlns:p14="http://schemas.microsoft.com/office/powerpoint/2010/main" val="5475799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62D68B5-5446-45A6-A94B-3DEACD81D989}" type="datetimeFigureOut">
              <a:rPr lang="en-US">
                <a:solidFill>
                  <a:prstClr val="black">
                    <a:tint val="75000"/>
                  </a:prstClr>
                </a:solidFill>
              </a:rPr>
              <a:pPr>
                <a:defRPr/>
              </a:pPr>
              <a:t>4/4/2019</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CD587D69-DFC8-453E-8C50-6DE16F943B32}" type="slidenum">
              <a:rPr lang="en-US" altLang="ro-RO"/>
              <a:pPr/>
              <a:t>‹#›</a:t>
            </a:fld>
            <a:endParaRPr lang="en-US" altLang="ro-RO"/>
          </a:p>
        </p:txBody>
      </p:sp>
    </p:spTree>
    <p:extLst>
      <p:ext uri="{BB962C8B-B14F-4D97-AF65-F5344CB8AC3E}">
        <p14:creationId xmlns:p14="http://schemas.microsoft.com/office/powerpoint/2010/main" val="40796031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27BAF7-6701-4E45-A23C-8DB63BD14987}" type="datetimeFigureOut">
              <a:rPr lang="en-US">
                <a:solidFill>
                  <a:prstClr val="black">
                    <a:tint val="75000"/>
                  </a:prstClr>
                </a:solidFill>
              </a:rPr>
              <a:pPr>
                <a:defRPr/>
              </a:pPr>
              <a:t>4/4/2019</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83AA9038-570A-496F-BB64-DC986BDFA623}" type="slidenum">
              <a:rPr lang="en-US" altLang="ro-RO"/>
              <a:pPr/>
              <a:t>‹#›</a:t>
            </a:fld>
            <a:endParaRPr lang="en-US" altLang="ro-RO"/>
          </a:p>
        </p:txBody>
      </p:sp>
    </p:spTree>
    <p:extLst>
      <p:ext uri="{BB962C8B-B14F-4D97-AF65-F5344CB8AC3E}">
        <p14:creationId xmlns:p14="http://schemas.microsoft.com/office/powerpoint/2010/main" val="63907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6301" y="5875867"/>
            <a:ext cx="4371975"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6301" y="3875619"/>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4067"/>
            <a:ext cx="1692176"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10966" y="364067"/>
            <a:ext cx="2875359"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7175" y="1913467"/>
            <a:ext cx="1692176"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C6A6BE4-987E-45BF-983E-1DF8B4C544A8}" type="datetimeFigureOut">
              <a:rPr lang="en-US">
                <a:solidFill>
                  <a:prstClr val="black">
                    <a:tint val="75000"/>
                  </a:prstClr>
                </a:solidFill>
              </a:rPr>
              <a:pPr>
                <a:defRPr/>
              </a:pPr>
              <a:t>4/4/2019</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C4398116-A4B6-44A3-BF69-CD0ECD22DC8D}" type="slidenum">
              <a:rPr lang="en-US" altLang="ro-RO"/>
              <a:pPr/>
              <a:t>‹#›</a:t>
            </a:fld>
            <a:endParaRPr lang="en-US" altLang="ro-RO"/>
          </a:p>
        </p:txBody>
      </p:sp>
    </p:spTree>
    <p:extLst>
      <p:ext uri="{BB962C8B-B14F-4D97-AF65-F5344CB8AC3E}">
        <p14:creationId xmlns:p14="http://schemas.microsoft.com/office/powerpoint/2010/main" val="10090057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162" y="6400800"/>
            <a:ext cx="30861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8162" y="817033"/>
            <a:ext cx="30861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8162" y="7156451"/>
            <a:ext cx="30861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8C7B034-135D-4E1E-8EEC-BC5CE90247E3}" type="datetimeFigureOut">
              <a:rPr lang="en-US">
                <a:solidFill>
                  <a:prstClr val="black">
                    <a:tint val="75000"/>
                  </a:prstClr>
                </a:solidFill>
              </a:rPr>
              <a:pPr>
                <a:defRPr/>
              </a:pPr>
              <a:t>4/4/2019</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A8DD6C39-F98E-4EAB-905A-DF3A6161EBA6}" type="slidenum">
              <a:rPr lang="en-US" altLang="ro-RO"/>
              <a:pPr/>
              <a:t>‹#›</a:t>
            </a:fld>
            <a:endParaRPr lang="en-US" altLang="ro-RO"/>
          </a:p>
        </p:txBody>
      </p:sp>
    </p:spTree>
    <p:extLst>
      <p:ext uri="{BB962C8B-B14F-4D97-AF65-F5344CB8AC3E}">
        <p14:creationId xmlns:p14="http://schemas.microsoft.com/office/powerpoint/2010/main" val="42546931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B87BA5-DFC6-49C2-AF3F-054599BC4CD8}"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326026FC-65B6-4E26-A166-AA4F61884BDB}" type="slidenum">
              <a:rPr lang="en-US" altLang="ro-RO"/>
              <a:pPr/>
              <a:t>‹#›</a:t>
            </a:fld>
            <a:endParaRPr lang="en-US" altLang="ro-RO"/>
          </a:p>
        </p:txBody>
      </p:sp>
    </p:spTree>
    <p:extLst>
      <p:ext uri="{BB962C8B-B14F-4D97-AF65-F5344CB8AC3E}">
        <p14:creationId xmlns:p14="http://schemas.microsoft.com/office/powerpoint/2010/main" val="13426863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97584" y="488951"/>
            <a:ext cx="650974"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661" y="488951"/>
            <a:ext cx="1867198"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D56E8AB-A6C1-422C-9255-33C940128490}"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32ED9AE-2D23-4240-9F96-760E1A374EF7}" type="slidenum">
              <a:rPr lang="en-US" altLang="ro-RO"/>
              <a:pPr/>
              <a:t>‹#›</a:t>
            </a:fld>
            <a:endParaRPr lang="en-US" altLang="ro-RO"/>
          </a:p>
        </p:txBody>
      </p:sp>
    </p:spTree>
    <p:extLst>
      <p:ext uri="{BB962C8B-B14F-4D97-AF65-F5344CB8AC3E}">
        <p14:creationId xmlns:p14="http://schemas.microsoft.com/office/powerpoint/2010/main" val="30017980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5763" y="2840568"/>
            <a:ext cx="4371975"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559931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38642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6301" y="5875867"/>
            <a:ext cx="4371975"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6301" y="3875618"/>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748229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661"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89472"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29279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6184"/>
            <a:ext cx="462915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7175" y="2046817"/>
            <a:ext cx="227260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12827" y="2046817"/>
            <a:ext cx="2273498"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12827"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603480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51048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133602"/>
            <a:ext cx="2271713"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14612" y="2133602"/>
            <a:ext cx="2271713"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82016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4067"/>
            <a:ext cx="1692176"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10966" y="364067"/>
            <a:ext cx="2875359"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7175" y="1913467"/>
            <a:ext cx="1692176"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77819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162" y="6400800"/>
            <a:ext cx="30861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8162" y="817033"/>
            <a:ext cx="30861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8162" y="7156451"/>
            <a:ext cx="30861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9588681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24815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97584" y="488951"/>
            <a:ext cx="650974"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661" y="488951"/>
            <a:ext cx="1867198"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91589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5763" y="2840568"/>
            <a:ext cx="4371975" cy="1960033"/>
          </a:xfrm>
        </p:spPr>
        <p:txBody>
          <a:bodyPr/>
          <a:lstStyle/>
          <a:p>
            <a:r>
              <a:rPr lang="en-US"/>
              <a:t>Click to edit Master title style</a:t>
            </a:r>
          </a:p>
        </p:txBody>
      </p:sp>
      <p:sp>
        <p:nvSpPr>
          <p:cNvPr id="3" name="Subtitle 2"/>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27991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753527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6301" y="5875867"/>
            <a:ext cx="4371975"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6301" y="3875618"/>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940778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4661"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89472"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519953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6184"/>
            <a:ext cx="462915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7175" y="2046817"/>
            <a:ext cx="227260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12827" y="2046817"/>
            <a:ext cx="2273498"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12827"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362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7175" y="2046817"/>
            <a:ext cx="227260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12827" y="2046817"/>
            <a:ext cx="2273498"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12827"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29392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35624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4067"/>
            <a:ext cx="1692176"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10966" y="364067"/>
            <a:ext cx="2875359"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7175" y="1913467"/>
            <a:ext cx="1692176"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6214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162" y="6400800"/>
            <a:ext cx="30861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8162" y="817033"/>
            <a:ext cx="30861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8162" y="7156451"/>
            <a:ext cx="30861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608218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08886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97584" y="488951"/>
            <a:ext cx="650974"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4661" y="488951"/>
            <a:ext cx="1867198"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414858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5763" y="2840568"/>
            <a:ext cx="4371975"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3828912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098761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6301" y="5875867"/>
            <a:ext cx="4371975"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6301" y="3875618"/>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937788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661"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89472"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417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6184"/>
            <a:ext cx="462915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7175" y="2046817"/>
            <a:ext cx="227260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12827" y="2046817"/>
            <a:ext cx="2273498"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12827"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100287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57828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1726014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4067"/>
            <a:ext cx="1692176"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10966" y="364067"/>
            <a:ext cx="2875359"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7175" y="1913467"/>
            <a:ext cx="1692176"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819333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162" y="6400800"/>
            <a:ext cx="30861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8162" y="817033"/>
            <a:ext cx="30861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8162" y="7156451"/>
            <a:ext cx="30861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29458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81540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97584" y="488951"/>
            <a:ext cx="650974"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661" y="488951"/>
            <a:ext cx="1867198"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416529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5763" y="2840568"/>
            <a:ext cx="4371975"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031037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807640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6301" y="5875867"/>
            <a:ext cx="4371975"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06301" y="3875618"/>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54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661"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89472" y="2844800"/>
            <a:ext cx="1259086"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891291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6184"/>
            <a:ext cx="462915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7175" y="2046817"/>
            <a:ext cx="2272606"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12827" y="2046817"/>
            <a:ext cx="2273498"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612827"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61260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834350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031355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7175" y="364067"/>
            <a:ext cx="1692176"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10966" y="364067"/>
            <a:ext cx="2875359"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7175" y="1913467"/>
            <a:ext cx="1692176"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673142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162" y="6400800"/>
            <a:ext cx="30861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8162" y="817033"/>
            <a:ext cx="30861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8162" y="7156451"/>
            <a:ext cx="30861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66397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967476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97584" y="488951"/>
            <a:ext cx="650974"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661" y="488951"/>
            <a:ext cx="1867198"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9013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7176" y="364067"/>
            <a:ext cx="1692176"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010965" y="364068"/>
            <a:ext cx="2875360"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7176" y="1913468"/>
            <a:ext cx="1692176"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8162" y="6400801"/>
            <a:ext cx="30861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08162" y="817033"/>
            <a:ext cx="30861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08162" y="7156452"/>
            <a:ext cx="30861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175" y="366184"/>
            <a:ext cx="462915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7175" y="2133602"/>
            <a:ext cx="462915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7175" y="8475135"/>
            <a:ext cx="1200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4/4/2019</a:t>
            </a:fld>
            <a:endParaRPr lang="en-US"/>
          </a:p>
        </p:txBody>
      </p:sp>
      <p:sp>
        <p:nvSpPr>
          <p:cNvPr id="5" name="Footer Placeholder 4"/>
          <p:cNvSpPr>
            <a:spLocks noGrp="1"/>
          </p:cNvSpPr>
          <p:nvPr>
            <p:ph type="ftr" sz="quarter" idx="3"/>
          </p:nvPr>
        </p:nvSpPr>
        <p:spPr>
          <a:xfrm>
            <a:off x="1757363" y="8475135"/>
            <a:ext cx="1628775"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86175" y="8475135"/>
            <a:ext cx="120015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7175" y="366713"/>
            <a:ext cx="462915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257175" y="2133600"/>
            <a:ext cx="462915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257175" y="8475663"/>
            <a:ext cx="120015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07DF0EB-0787-4B71-A4AD-6BC9053C411F}"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3"/>
          </p:nvPr>
        </p:nvSpPr>
        <p:spPr>
          <a:xfrm>
            <a:off x="1757363" y="8475663"/>
            <a:ext cx="1628775"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3686175" y="8475663"/>
            <a:ext cx="120015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0E2329C-6367-4CC9-846E-6FEE0B4E743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91571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7175" y="366713"/>
            <a:ext cx="462915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ro-RO" smtClean="0"/>
              <a:t>Click to edit Master title style</a:t>
            </a:r>
          </a:p>
        </p:txBody>
      </p:sp>
      <p:sp>
        <p:nvSpPr>
          <p:cNvPr id="1027" name="Text Placeholder 2"/>
          <p:cNvSpPr>
            <a:spLocks noGrp="1"/>
          </p:cNvSpPr>
          <p:nvPr>
            <p:ph type="body" idx="1"/>
          </p:nvPr>
        </p:nvSpPr>
        <p:spPr bwMode="auto">
          <a:xfrm>
            <a:off x="257175" y="2133600"/>
            <a:ext cx="462915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ro-RO" smtClean="0"/>
              <a:t>Click to edit Master text styles</a:t>
            </a:r>
          </a:p>
          <a:p>
            <a:pPr lvl="1"/>
            <a:r>
              <a:rPr lang="en-US" altLang="ro-RO" smtClean="0"/>
              <a:t>Second level</a:t>
            </a:r>
          </a:p>
          <a:p>
            <a:pPr lvl="2"/>
            <a:r>
              <a:rPr lang="en-US" altLang="ro-RO" smtClean="0"/>
              <a:t>Third level</a:t>
            </a:r>
          </a:p>
          <a:p>
            <a:pPr lvl="3"/>
            <a:r>
              <a:rPr lang="en-US" altLang="ro-RO" smtClean="0"/>
              <a:t>Fourth level</a:t>
            </a:r>
          </a:p>
          <a:p>
            <a:pPr lvl="4"/>
            <a:r>
              <a:rPr lang="en-US" altLang="ro-RO" smtClean="0"/>
              <a:t>Fifth level</a:t>
            </a:r>
          </a:p>
        </p:txBody>
      </p:sp>
      <p:sp>
        <p:nvSpPr>
          <p:cNvPr id="4" name="Date Placeholder 3"/>
          <p:cNvSpPr>
            <a:spLocks noGrp="1"/>
          </p:cNvSpPr>
          <p:nvPr>
            <p:ph type="dt" sz="half" idx="2"/>
          </p:nvPr>
        </p:nvSpPr>
        <p:spPr>
          <a:xfrm>
            <a:off x="257175" y="8475663"/>
            <a:ext cx="1200150" cy="48577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C730881-6416-4112-9DFB-1749E96548B6}" type="datetimeFigureOut">
              <a:rPr lang="en-US">
                <a:solidFill>
                  <a:prstClr val="black">
                    <a:tint val="75000"/>
                  </a:prstClr>
                </a:solidFill>
              </a:rPr>
              <a:pPr>
                <a:defRPr/>
              </a:pPr>
              <a:t>4/4/2019</a:t>
            </a:fld>
            <a:endParaRPr lang="en-US">
              <a:solidFill>
                <a:prstClr val="black">
                  <a:tint val="75000"/>
                </a:prstClr>
              </a:solidFill>
            </a:endParaRPr>
          </a:p>
        </p:txBody>
      </p:sp>
      <p:sp>
        <p:nvSpPr>
          <p:cNvPr id="5" name="Footer Placeholder 4"/>
          <p:cNvSpPr>
            <a:spLocks noGrp="1"/>
          </p:cNvSpPr>
          <p:nvPr>
            <p:ph type="ftr" sz="quarter" idx="3"/>
          </p:nvPr>
        </p:nvSpPr>
        <p:spPr>
          <a:xfrm>
            <a:off x="1757363" y="8475663"/>
            <a:ext cx="1628775" cy="48577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3686175" y="8475663"/>
            <a:ext cx="1200150" cy="4857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fontAlgn="base">
              <a:spcBef>
                <a:spcPct val="0"/>
              </a:spcBef>
              <a:spcAft>
                <a:spcPct val="0"/>
              </a:spcAft>
            </a:pPr>
            <a:fld id="{25335F69-AE48-4DCD-9430-806B92386159}" type="slidenum">
              <a:rPr lang="en-US" altLang="ro-RO" smtClean="0">
                <a:cs typeface="Arial" pitchFamily="34" charset="0"/>
              </a:rPr>
              <a:pPr fontAlgn="base">
                <a:spcBef>
                  <a:spcPct val="0"/>
                </a:spcBef>
                <a:spcAft>
                  <a:spcPct val="0"/>
                </a:spcAft>
              </a:pPr>
              <a:t>‹#›</a:t>
            </a:fld>
            <a:endParaRPr lang="en-US" altLang="ro-RO" smtClean="0">
              <a:cs typeface="Arial" pitchFamily="34" charset="0"/>
            </a:endParaRPr>
          </a:p>
        </p:txBody>
      </p:sp>
    </p:spTree>
    <p:extLst>
      <p:ext uri="{BB962C8B-B14F-4D97-AF65-F5344CB8AC3E}">
        <p14:creationId xmlns:p14="http://schemas.microsoft.com/office/powerpoint/2010/main" val="10994520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175" y="366184"/>
            <a:ext cx="462915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7175" y="2133601"/>
            <a:ext cx="462915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7175" y="8475134"/>
            <a:ext cx="1200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3"/>
          </p:nvPr>
        </p:nvSpPr>
        <p:spPr>
          <a:xfrm>
            <a:off x="1757363" y="8475134"/>
            <a:ext cx="1628775"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3686175" y="8475134"/>
            <a:ext cx="120015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06866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175" y="366184"/>
            <a:ext cx="462915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7175" y="2133601"/>
            <a:ext cx="462915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7175" y="8475134"/>
            <a:ext cx="1200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D1BABEC-F8E6-44EB-B6B1-9BC9A2A8BC32}" type="datetimeFigureOut">
              <a:rPr lang="en-US" smtClean="0">
                <a:solidFill>
                  <a:prstClr val="black">
                    <a:tint val="75000"/>
                  </a:prstClr>
                </a:solidFill>
              </a:rPr>
              <a:pPr/>
              <a:t>4/4/2019</a:t>
            </a:fld>
            <a:endParaRPr lang="en-US">
              <a:solidFill>
                <a:prstClr val="black">
                  <a:tint val="75000"/>
                </a:prstClr>
              </a:solidFill>
            </a:endParaRPr>
          </a:p>
        </p:txBody>
      </p:sp>
      <p:sp>
        <p:nvSpPr>
          <p:cNvPr id="5" name="Footer Placeholder 4"/>
          <p:cNvSpPr>
            <a:spLocks noGrp="1"/>
          </p:cNvSpPr>
          <p:nvPr>
            <p:ph type="ftr" sz="quarter" idx="3"/>
          </p:nvPr>
        </p:nvSpPr>
        <p:spPr>
          <a:xfrm>
            <a:off x="1757363" y="8475134"/>
            <a:ext cx="1628775"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3686175" y="8475134"/>
            <a:ext cx="120015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635488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175" y="366184"/>
            <a:ext cx="462915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7175" y="2133601"/>
            <a:ext cx="462915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7175" y="8475134"/>
            <a:ext cx="1200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3"/>
          </p:nvPr>
        </p:nvSpPr>
        <p:spPr>
          <a:xfrm>
            <a:off x="1757363" y="8475134"/>
            <a:ext cx="1628775"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3686175" y="8475134"/>
            <a:ext cx="120015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92412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175" y="366184"/>
            <a:ext cx="462915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7175" y="2133601"/>
            <a:ext cx="462915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7175" y="8475134"/>
            <a:ext cx="12001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D1BABEC-F8E6-44EB-B6B1-9BC9A2A8BC32}" type="datetimeFigureOut">
              <a:rPr lang="en-US" smtClean="0">
                <a:solidFill>
                  <a:prstClr val="black">
                    <a:tint val="75000"/>
                  </a:prstClr>
                </a:solidFill>
              </a:rPr>
              <a:pPr/>
              <a:t>4/5/2019</a:t>
            </a:fld>
            <a:endParaRPr lang="en-US">
              <a:solidFill>
                <a:prstClr val="black">
                  <a:tint val="75000"/>
                </a:prstClr>
              </a:solidFill>
            </a:endParaRPr>
          </a:p>
        </p:txBody>
      </p:sp>
      <p:sp>
        <p:nvSpPr>
          <p:cNvPr id="5" name="Footer Placeholder 4"/>
          <p:cNvSpPr>
            <a:spLocks noGrp="1"/>
          </p:cNvSpPr>
          <p:nvPr>
            <p:ph type="ftr" sz="quarter" idx="3"/>
          </p:nvPr>
        </p:nvSpPr>
        <p:spPr>
          <a:xfrm>
            <a:off x="1757363" y="8475134"/>
            <a:ext cx="1628775"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3686175" y="8475134"/>
            <a:ext cx="120015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B7613A1-32CC-41FA-A547-04B74FD70A8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909394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9.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45.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56.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6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435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CasetăText 3"/>
          <p:cNvSpPr txBox="1">
            <a:spLocks noChangeArrowheads="1"/>
          </p:cNvSpPr>
          <p:nvPr/>
        </p:nvSpPr>
        <p:spPr bwMode="auto">
          <a:xfrm>
            <a:off x="0" y="500063"/>
            <a:ext cx="5143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r>
              <a:rPr lang="en-US" altLang="en-US" sz="1200" b="1" smtClean="0">
                <a:solidFill>
                  <a:prstClr val="black"/>
                </a:solidFill>
              </a:rPr>
              <a:t>THE RISK OF VARICEAL BLEEDING AFTER STOPPING BETA BLOCKERS IN CIRRHOTIC PATIENTS WITH REFRACTORY ASCITES</a:t>
            </a:r>
            <a:endParaRPr lang="en-US" altLang="en-US" sz="1200" smtClean="0">
              <a:solidFill>
                <a:prstClr val="black"/>
              </a:solidFill>
            </a:endParaRPr>
          </a:p>
        </p:txBody>
      </p:sp>
      <p:sp>
        <p:nvSpPr>
          <p:cNvPr id="2052" name="CasetăText 4"/>
          <p:cNvSpPr txBox="1">
            <a:spLocks noChangeArrowheads="1"/>
          </p:cNvSpPr>
          <p:nvPr/>
        </p:nvSpPr>
        <p:spPr bwMode="auto">
          <a:xfrm>
            <a:off x="0" y="928688"/>
            <a:ext cx="500062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spcBef>
                <a:spcPct val="0"/>
              </a:spcBef>
              <a:spcAft>
                <a:spcPct val="0"/>
              </a:spcAft>
            </a:pPr>
            <a:r>
              <a:rPr lang="en-US" altLang="en-US" sz="800" smtClean="0">
                <a:solidFill>
                  <a:prstClr val="black"/>
                </a:solidFill>
              </a:rPr>
              <a:t>Irina Girleanu, Anca Trifan, Andreea Teodorescu, Camelia Cojocariu, Oana Cristina Petrea, Ana Maria Singeap, Catalin Sfarti, Stefan Chiriac, Laura Huiban, Nemteanu Roxana, Tudor Cuciureanu, Carol Stanciu</a:t>
            </a:r>
          </a:p>
          <a:p>
            <a:pPr algn="ctr" eaLnBrk="1" fontAlgn="base" hangingPunct="1">
              <a:spcBef>
                <a:spcPct val="0"/>
              </a:spcBef>
              <a:spcAft>
                <a:spcPct val="0"/>
              </a:spcAft>
            </a:pPr>
            <a:r>
              <a:rPr lang="en-US" altLang="en-US" sz="800" smtClean="0">
                <a:solidFill>
                  <a:prstClr val="black"/>
                </a:solidFill>
                <a:latin typeface="Calibri" pitchFamily="34" charset="0"/>
              </a:rPr>
              <a:t> “Grigore T. Popa” University of Medicine and Pharmacy, “St. Spiridon” University Hospital, Institute of Gastroenterology and Hepatology, Ia</a:t>
            </a:r>
            <a:r>
              <a:rPr lang="ro-RO" altLang="en-US" sz="800" smtClean="0">
                <a:solidFill>
                  <a:prstClr val="black"/>
                </a:solidFill>
                <a:latin typeface="Calibri" pitchFamily="34" charset="0"/>
              </a:rPr>
              <a:t>și, Romania</a:t>
            </a:r>
            <a:r>
              <a:rPr lang="ro-RO" altLang="en-US" sz="800" i="1" smtClean="0">
                <a:solidFill>
                  <a:prstClr val="black"/>
                </a:solidFill>
                <a:latin typeface="Calibri" pitchFamily="34" charset="0"/>
              </a:rPr>
              <a:t> </a:t>
            </a:r>
            <a:endParaRPr lang="en-US" altLang="en-US" sz="800" smtClean="0">
              <a:solidFill>
                <a:prstClr val="black"/>
              </a:solidFill>
              <a:latin typeface="Calibri" pitchFamily="34" charset="0"/>
            </a:endParaRPr>
          </a:p>
          <a:p>
            <a:pPr eaLnBrk="1" fontAlgn="base" hangingPunct="1">
              <a:spcBef>
                <a:spcPct val="0"/>
              </a:spcBef>
              <a:spcAft>
                <a:spcPct val="0"/>
              </a:spcAft>
            </a:pPr>
            <a:endParaRPr lang="en-US" altLang="en-US" smtClean="0">
              <a:solidFill>
                <a:prstClr val="black"/>
              </a:solidFill>
              <a:latin typeface="Calibri" pitchFamily="34" charset="0"/>
            </a:endParaRPr>
          </a:p>
        </p:txBody>
      </p:sp>
      <p:sp>
        <p:nvSpPr>
          <p:cNvPr id="2053" name="CasetăText 10"/>
          <p:cNvSpPr txBox="1">
            <a:spLocks noChangeArrowheads="1"/>
          </p:cNvSpPr>
          <p:nvPr/>
        </p:nvSpPr>
        <p:spPr bwMode="auto">
          <a:xfrm>
            <a:off x="0" y="285750"/>
            <a:ext cx="207168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fontAlgn="base" hangingPunct="1">
              <a:spcBef>
                <a:spcPct val="0"/>
              </a:spcBef>
              <a:spcAft>
                <a:spcPct val="0"/>
              </a:spcAft>
            </a:pPr>
            <a:r>
              <a:rPr lang="ro-RO" altLang="en-US" sz="800" b="1" smtClean="0">
                <a:solidFill>
                  <a:prstClr val="black"/>
                </a:solidFill>
              </a:rPr>
              <a:t>E-POSTER Nr 5</a:t>
            </a:r>
            <a:endParaRPr lang="en-US" altLang="en-US" sz="800" b="1" smtClean="0">
              <a:solidFill>
                <a:prstClr val="black"/>
              </a:solidFill>
            </a:endParaRPr>
          </a:p>
        </p:txBody>
      </p:sp>
      <p:sp>
        <p:nvSpPr>
          <p:cNvPr id="12" name="Text Box 7"/>
          <p:cNvSpPr txBox="1">
            <a:spLocks noChangeArrowheads="1"/>
          </p:cNvSpPr>
          <p:nvPr/>
        </p:nvSpPr>
        <p:spPr bwMode="auto">
          <a:xfrm>
            <a:off x="0" y="1785938"/>
            <a:ext cx="2143125" cy="285750"/>
          </a:xfrm>
          <a:prstGeom prst="rect">
            <a:avLst/>
          </a:prstGeom>
          <a:solidFill>
            <a:srgbClr val="E2D8AB"/>
          </a:solidFill>
          <a:ln w="76200">
            <a:solidFill>
              <a:srgbClr val="0F3744"/>
            </a:solidFill>
            <a:miter lim="800000"/>
            <a:headEnd/>
            <a:tailEnd/>
          </a:ln>
        </p:spPr>
        <p:txBody>
          <a:bodyPr lIns="124853" tIns="62428" rIns="124853" bIns="62428">
            <a:spAutoFit/>
          </a:bodyPr>
          <a:lstStyle/>
          <a:p>
            <a:pPr algn="ctr" defTabSz="4319588" fontAlgn="base">
              <a:spcBef>
                <a:spcPct val="0"/>
              </a:spcBef>
              <a:spcAft>
                <a:spcPct val="0"/>
              </a:spcAft>
              <a:defRPr/>
            </a:pPr>
            <a:r>
              <a:rPr lang="ro-RO" altLang="en-US" sz="1050" b="1" dirty="0" err="1">
                <a:solidFill>
                  <a:srgbClr val="0A2A48"/>
                </a:solidFill>
                <a:latin typeface="Univers"/>
                <a:cs typeface="Arial" pitchFamily="34" charset="0"/>
              </a:rPr>
              <a:t>Introduction</a:t>
            </a:r>
            <a:endParaRPr lang="es-ES" altLang="en-US" sz="1050" b="1" dirty="0">
              <a:solidFill>
                <a:srgbClr val="0A2A48"/>
              </a:solidFill>
              <a:latin typeface="Univers"/>
              <a:cs typeface="Arial" pitchFamily="34" charset="0"/>
            </a:endParaRPr>
          </a:p>
        </p:txBody>
      </p:sp>
      <p:sp>
        <p:nvSpPr>
          <p:cNvPr id="2055" name="Text Box 11"/>
          <p:cNvSpPr txBox="1">
            <a:spLocks noChangeArrowheads="1"/>
          </p:cNvSpPr>
          <p:nvPr/>
        </p:nvSpPr>
        <p:spPr bwMode="auto">
          <a:xfrm>
            <a:off x="0" y="2143125"/>
            <a:ext cx="4857750" cy="865188"/>
          </a:xfrm>
          <a:prstGeom prst="rect">
            <a:avLst/>
          </a:prstGeom>
          <a:noFill/>
          <a:ln w="76200">
            <a:solidFill>
              <a:srgbClr val="0F3744"/>
            </a:solidFill>
            <a:miter lim="800000"/>
            <a:headEnd/>
            <a:tailEnd/>
          </a:ln>
          <a:extLst>
            <a:ext uri="{909E8E84-426E-40DD-AFC4-6F175D3DCCD1}">
              <a14:hiddenFill xmlns:a14="http://schemas.microsoft.com/office/drawing/2010/main">
                <a:solidFill>
                  <a:srgbClr val="FFFFFF"/>
                </a:solidFill>
              </a14:hiddenFill>
            </a:ext>
          </a:extLst>
        </p:spPr>
        <p:txBody>
          <a:bodyPr lIns="124853" tIns="62428" rIns="124853" bIns="62428">
            <a:spAutoFit/>
          </a:bodyPr>
          <a:lstStyle>
            <a:lvl1pPr defTabSz="4319588" eaLnBrk="0" hangingPunct="0">
              <a:defRPr>
                <a:solidFill>
                  <a:schemeClr val="tx1"/>
                </a:solidFill>
                <a:latin typeface="Arial" pitchFamily="34" charset="0"/>
                <a:cs typeface="Arial" pitchFamily="34" charset="0"/>
              </a:defRPr>
            </a:lvl1pPr>
            <a:lvl2pPr marL="742950" indent="-285750" defTabSz="4319588" eaLnBrk="0" hangingPunct="0">
              <a:defRPr>
                <a:solidFill>
                  <a:schemeClr val="tx1"/>
                </a:solidFill>
                <a:latin typeface="Arial" pitchFamily="34" charset="0"/>
                <a:cs typeface="Arial" pitchFamily="34" charset="0"/>
              </a:defRPr>
            </a:lvl2pPr>
            <a:lvl3pPr marL="1143000" indent="-228600" defTabSz="4319588" eaLnBrk="0" hangingPunct="0">
              <a:defRPr>
                <a:solidFill>
                  <a:schemeClr val="tx1"/>
                </a:solidFill>
                <a:latin typeface="Arial" pitchFamily="34" charset="0"/>
                <a:cs typeface="Arial" pitchFamily="34" charset="0"/>
              </a:defRPr>
            </a:lvl3pPr>
            <a:lvl4pPr marL="1600200" indent="-228600" defTabSz="4319588" eaLnBrk="0" hangingPunct="0">
              <a:defRPr>
                <a:solidFill>
                  <a:schemeClr val="tx1"/>
                </a:solidFill>
                <a:latin typeface="Arial" pitchFamily="34" charset="0"/>
                <a:cs typeface="Arial" pitchFamily="34" charset="0"/>
              </a:defRPr>
            </a:lvl4pPr>
            <a:lvl5pPr marL="2057400" indent="-228600" defTabSz="4319588" eaLnBrk="0" hangingPunct="0">
              <a:defRPr>
                <a:solidFill>
                  <a:schemeClr val="tx1"/>
                </a:solidFill>
                <a:latin typeface="Arial" pitchFamily="34" charset="0"/>
                <a:cs typeface="Arial" pitchFamily="34" charset="0"/>
              </a:defRPr>
            </a:lvl5pPr>
            <a:lvl6pPr marL="2514600" indent="-228600" defTabSz="4319588"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319588"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319588"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319588"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fontAlgn="base" hangingPunct="1">
              <a:spcBef>
                <a:spcPct val="0"/>
              </a:spcBef>
              <a:spcAft>
                <a:spcPct val="0"/>
              </a:spcAft>
            </a:pPr>
            <a:r>
              <a:rPr lang="ro-RO" altLang="en-US" sz="800" smtClean="0">
                <a:solidFill>
                  <a:prstClr val="black"/>
                </a:solidFill>
              </a:rPr>
              <a:t>         </a:t>
            </a:r>
            <a:r>
              <a:rPr lang="en-US" altLang="en-US" sz="800" smtClean="0">
                <a:solidFill>
                  <a:prstClr val="black"/>
                </a:solidFill>
              </a:rPr>
              <a:t>The non selective beta-blockant (NSBB) treatment in cirrhotic patients has several limitations regarding side effects, as arterial hypotension or bradicardia. Caution should be taken in cirrhotic patients with refractory ascites, hyponatremia or arterial hypotension, as NSBB could precipitated the development of the acute kidney injury. </a:t>
            </a:r>
            <a:endParaRPr lang="ro-RO" altLang="en-US" sz="800" smtClean="0">
              <a:solidFill>
                <a:prstClr val="black"/>
              </a:solidFill>
            </a:endParaRPr>
          </a:p>
          <a:p>
            <a:pPr algn="just" eaLnBrk="1" fontAlgn="base" hangingPunct="1">
              <a:spcBef>
                <a:spcPct val="0"/>
              </a:spcBef>
              <a:spcAft>
                <a:spcPct val="0"/>
              </a:spcAft>
            </a:pPr>
            <a:r>
              <a:rPr lang="ro-RO" altLang="en-US" sz="800" smtClean="0">
                <a:solidFill>
                  <a:prstClr val="black"/>
                </a:solidFill>
              </a:rPr>
              <a:t>          </a:t>
            </a:r>
            <a:r>
              <a:rPr lang="en-US" altLang="en-US" sz="800" smtClean="0">
                <a:solidFill>
                  <a:prstClr val="black"/>
                </a:solidFill>
              </a:rPr>
              <a:t>The aim of this study was to evaluate the risk of variceal bleeding after the NSBB treatment is stopped in patients with refractory ascites.</a:t>
            </a:r>
            <a:endParaRPr lang="es-ES_tradnl" altLang="en-US" sz="1400" smtClean="0">
              <a:solidFill>
                <a:srgbClr val="0F3744"/>
              </a:solidFill>
              <a:latin typeface="Times New Roman" pitchFamily="18" charset="0"/>
            </a:endParaRPr>
          </a:p>
        </p:txBody>
      </p:sp>
      <p:sp>
        <p:nvSpPr>
          <p:cNvPr id="14" name="Text Box 7"/>
          <p:cNvSpPr txBox="1">
            <a:spLocks noChangeArrowheads="1"/>
          </p:cNvSpPr>
          <p:nvPr/>
        </p:nvSpPr>
        <p:spPr bwMode="auto">
          <a:xfrm>
            <a:off x="0" y="3214688"/>
            <a:ext cx="2357438" cy="287337"/>
          </a:xfrm>
          <a:prstGeom prst="rect">
            <a:avLst/>
          </a:prstGeom>
          <a:solidFill>
            <a:srgbClr val="E2D8AB"/>
          </a:solidFill>
          <a:ln w="76200">
            <a:solidFill>
              <a:srgbClr val="0F3744"/>
            </a:solidFill>
            <a:miter lim="800000"/>
            <a:headEnd/>
            <a:tailEnd/>
          </a:ln>
        </p:spPr>
        <p:txBody>
          <a:bodyPr lIns="124853" tIns="62428" rIns="124853" bIns="62428">
            <a:spAutoFit/>
          </a:bodyPr>
          <a:lstStyle/>
          <a:p>
            <a:pPr algn="ctr" defTabSz="4319588" fontAlgn="base">
              <a:spcBef>
                <a:spcPct val="0"/>
              </a:spcBef>
              <a:spcAft>
                <a:spcPct val="0"/>
              </a:spcAft>
              <a:defRPr/>
            </a:pPr>
            <a:r>
              <a:rPr lang="en-US" altLang="en-US" sz="1050" b="1" dirty="0">
                <a:solidFill>
                  <a:srgbClr val="0A2A48"/>
                </a:solidFill>
                <a:latin typeface="Univers"/>
                <a:cs typeface="Arial" pitchFamily="34" charset="0"/>
              </a:rPr>
              <a:t>Material </a:t>
            </a:r>
            <a:r>
              <a:rPr lang="ro-RO" altLang="en-US" sz="1050" b="1" dirty="0" err="1">
                <a:solidFill>
                  <a:srgbClr val="0A2A48"/>
                </a:solidFill>
                <a:latin typeface="Univers"/>
                <a:cs typeface="Arial" pitchFamily="34" charset="0"/>
              </a:rPr>
              <a:t>and</a:t>
            </a:r>
            <a:r>
              <a:rPr lang="ro-RO" altLang="en-US" sz="1050" b="1" dirty="0">
                <a:solidFill>
                  <a:srgbClr val="0A2A48"/>
                </a:solidFill>
                <a:latin typeface="Univers"/>
                <a:cs typeface="Arial" pitchFamily="34" charset="0"/>
              </a:rPr>
              <a:t> </a:t>
            </a:r>
            <a:r>
              <a:rPr lang="ro-RO" altLang="en-US" sz="1050" b="1" dirty="0" err="1">
                <a:solidFill>
                  <a:srgbClr val="0A2A48"/>
                </a:solidFill>
                <a:latin typeface="Univers"/>
                <a:cs typeface="Arial" pitchFamily="34" charset="0"/>
              </a:rPr>
              <a:t>Methods</a:t>
            </a:r>
            <a:endParaRPr lang="es-ES" altLang="en-US" sz="1050" b="1" dirty="0">
              <a:solidFill>
                <a:srgbClr val="0A2A48"/>
              </a:solidFill>
              <a:latin typeface="Univers"/>
              <a:cs typeface="Arial" pitchFamily="34" charset="0"/>
            </a:endParaRPr>
          </a:p>
        </p:txBody>
      </p:sp>
      <p:sp>
        <p:nvSpPr>
          <p:cNvPr id="2057" name="Text Box 18"/>
          <p:cNvSpPr txBox="1">
            <a:spLocks noChangeArrowheads="1"/>
          </p:cNvSpPr>
          <p:nvPr/>
        </p:nvSpPr>
        <p:spPr bwMode="auto">
          <a:xfrm>
            <a:off x="0" y="3500438"/>
            <a:ext cx="5143500" cy="495300"/>
          </a:xfrm>
          <a:prstGeom prst="rect">
            <a:avLst/>
          </a:prstGeom>
          <a:noFill/>
          <a:ln w="76200">
            <a:solidFill>
              <a:srgbClr val="0F3744"/>
            </a:solidFill>
            <a:miter lim="800000"/>
            <a:headEnd/>
            <a:tailEnd/>
          </a:ln>
          <a:extLst>
            <a:ext uri="{909E8E84-426E-40DD-AFC4-6F175D3DCCD1}">
              <a14:hiddenFill xmlns:a14="http://schemas.microsoft.com/office/drawing/2010/main">
                <a:solidFill>
                  <a:srgbClr val="FFFFFF"/>
                </a:solidFill>
              </a14:hiddenFill>
            </a:ext>
          </a:extLst>
        </p:spPr>
        <p:txBody>
          <a:bodyPr lIns="124853" tIns="62428" rIns="124853" bIns="62428">
            <a:spAutoFit/>
          </a:bodyPr>
          <a:lstStyle>
            <a:lvl1pPr defTabSz="4319588" eaLnBrk="0" hangingPunct="0">
              <a:defRPr>
                <a:solidFill>
                  <a:schemeClr val="tx1"/>
                </a:solidFill>
                <a:latin typeface="Arial" pitchFamily="34" charset="0"/>
                <a:cs typeface="Arial" pitchFamily="34" charset="0"/>
              </a:defRPr>
            </a:lvl1pPr>
            <a:lvl2pPr marL="742950" indent="-285750" defTabSz="4319588" eaLnBrk="0" hangingPunct="0">
              <a:defRPr>
                <a:solidFill>
                  <a:schemeClr val="tx1"/>
                </a:solidFill>
                <a:latin typeface="Arial" pitchFamily="34" charset="0"/>
                <a:cs typeface="Arial" pitchFamily="34" charset="0"/>
              </a:defRPr>
            </a:lvl2pPr>
            <a:lvl3pPr marL="1143000" indent="-228600" defTabSz="4319588" eaLnBrk="0" hangingPunct="0">
              <a:defRPr>
                <a:solidFill>
                  <a:schemeClr val="tx1"/>
                </a:solidFill>
                <a:latin typeface="Arial" pitchFamily="34" charset="0"/>
                <a:cs typeface="Arial" pitchFamily="34" charset="0"/>
              </a:defRPr>
            </a:lvl3pPr>
            <a:lvl4pPr marL="1600200" indent="-228600" defTabSz="4319588" eaLnBrk="0" hangingPunct="0">
              <a:defRPr>
                <a:solidFill>
                  <a:schemeClr val="tx1"/>
                </a:solidFill>
                <a:latin typeface="Arial" pitchFamily="34" charset="0"/>
                <a:cs typeface="Arial" pitchFamily="34" charset="0"/>
              </a:defRPr>
            </a:lvl4pPr>
            <a:lvl5pPr marL="2057400" indent="-228600" defTabSz="4319588" eaLnBrk="0" hangingPunct="0">
              <a:defRPr>
                <a:solidFill>
                  <a:schemeClr val="tx1"/>
                </a:solidFill>
                <a:latin typeface="Arial" pitchFamily="34" charset="0"/>
                <a:cs typeface="Arial" pitchFamily="34" charset="0"/>
              </a:defRPr>
            </a:lvl5pPr>
            <a:lvl6pPr marL="2514600" indent="-228600" defTabSz="4319588"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319588"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319588"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319588"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fontAlgn="base" hangingPunct="1">
              <a:spcBef>
                <a:spcPct val="0"/>
              </a:spcBef>
              <a:spcAft>
                <a:spcPct val="0"/>
              </a:spcAft>
            </a:pPr>
            <a:r>
              <a:rPr lang="en-US" altLang="en-US" sz="800" smtClean="0">
                <a:solidFill>
                  <a:prstClr val="black"/>
                </a:solidFill>
              </a:rPr>
              <a:t>All consecutive patients with liver cirrhosis and refractory ascites  admitted to the Institute of Gastroenterology and Hepatology from January 2017 to December 2017 were included in this study. The diagnosis of refractory ascites was established according to the current guidelines. </a:t>
            </a:r>
            <a:endParaRPr lang="en-US" altLang="en-US" sz="1400" smtClean="0">
              <a:solidFill>
                <a:srgbClr val="0F3744"/>
              </a:solidFill>
            </a:endParaRPr>
          </a:p>
        </p:txBody>
      </p:sp>
      <p:sp>
        <p:nvSpPr>
          <p:cNvPr id="17" name="Text Box 7"/>
          <p:cNvSpPr txBox="1">
            <a:spLocks noChangeArrowheads="1"/>
          </p:cNvSpPr>
          <p:nvPr/>
        </p:nvSpPr>
        <p:spPr bwMode="auto">
          <a:xfrm>
            <a:off x="0" y="4214813"/>
            <a:ext cx="2214563" cy="285750"/>
          </a:xfrm>
          <a:prstGeom prst="rect">
            <a:avLst/>
          </a:prstGeom>
          <a:solidFill>
            <a:srgbClr val="E2D8AB"/>
          </a:solidFill>
          <a:ln w="76200">
            <a:solidFill>
              <a:srgbClr val="0F3744"/>
            </a:solidFill>
            <a:miter lim="800000"/>
            <a:headEnd/>
            <a:tailEnd/>
          </a:ln>
        </p:spPr>
        <p:txBody>
          <a:bodyPr lIns="124853" tIns="62428" rIns="124853" bIns="62428">
            <a:spAutoFit/>
          </a:bodyPr>
          <a:lstStyle/>
          <a:p>
            <a:pPr algn="ctr" defTabSz="4319588" fontAlgn="base">
              <a:spcBef>
                <a:spcPct val="0"/>
              </a:spcBef>
              <a:spcAft>
                <a:spcPct val="0"/>
              </a:spcAft>
              <a:defRPr/>
            </a:pPr>
            <a:r>
              <a:rPr lang="en-US" altLang="en-US" sz="1050" b="1" dirty="0">
                <a:solidFill>
                  <a:srgbClr val="0A2A48"/>
                </a:solidFill>
                <a:latin typeface="Univers"/>
                <a:cs typeface="Arial" pitchFamily="34" charset="0"/>
              </a:rPr>
              <a:t>Re</a:t>
            </a:r>
            <a:r>
              <a:rPr lang="ro-RO" altLang="en-US" sz="1050" b="1" dirty="0" err="1">
                <a:solidFill>
                  <a:srgbClr val="0A2A48"/>
                </a:solidFill>
                <a:latin typeface="Univers"/>
                <a:cs typeface="Arial" pitchFamily="34" charset="0"/>
              </a:rPr>
              <a:t>sults</a:t>
            </a:r>
            <a:endParaRPr lang="es-ES" altLang="en-US" sz="1050" b="1" dirty="0">
              <a:solidFill>
                <a:srgbClr val="0A2A48"/>
              </a:solidFill>
              <a:latin typeface="Univers"/>
              <a:cs typeface="Arial" pitchFamily="34" charset="0"/>
            </a:endParaRPr>
          </a:p>
        </p:txBody>
      </p:sp>
      <p:sp>
        <p:nvSpPr>
          <p:cNvPr id="18" name="Text Box 7"/>
          <p:cNvSpPr txBox="1">
            <a:spLocks noChangeArrowheads="1"/>
          </p:cNvSpPr>
          <p:nvPr/>
        </p:nvSpPr>
        <p:spPr bwMode="auto">
          <a:xfrm>
            <a:off x="2928938" y="4214813"/>
            <a:ext cx="2071687" cy="285750"/>
          </a:xfrm>
          <a:prstGeom prst="rect">
            <a:avLst/>
          </a:prstGeom>
          <a:solidFill>
            <a:srgbClr val="E2D8AB"/>
          </a:solidFill>
          <a:ln w="76200">
            <a:solidFill>
              <a:srgbClr val="0F3744"/>
            </a:solidFill>
            <a:miter lim="800000"/>
            <a:headEnd/>
            <a:tailEnd/>
          </a:ln>
        </p:spPr>
        <p:txBody>
          <a:bodyPr lIns="124853" tIns="62428" rIns="124853" bIns="62428">
            <a:spAutoFit/>
          </a:bodyPr>
          <a:lstStyle/>
          <a:p>
            <a:pPr algn="ctr" defTabSz="4319588" fontAlgn="base">
              <a:spcBef>
                <a:spcPct val="0"/>
              </a:spcBef>
              <a:spcAft>
                <a:spcPct val="0"/>
              </a:spcAft>
              <a:defRPr/>
            </a:pPr>
            <a:r>
              <a:rPr lang="en-US" altLang="en-US" sz="1050" b="1" dirty="0">
                <a:solidFill>
                  <a:srgbClr val="0A2A48"/>
                </a:solidFill>
                <a:latin typeface="Univers"/>
                <a:cs typeface="Arial" pitchFamily="34" charset="0"/>
              </a:rPr>
              <a:t>Re</a:t>
            </a:r>
            <a:r>
              <a:rPr lang="ro-RO" altLang="en-US" sz="1050" b="1" dirty="0" err="1">
                <a:solidFill>
                  <a:srgbClr val="0A2A48"/>
                </a:solidFill>
                <a:latin typeface="Univers"/>
                <a:cs typeface="Arial" pitchFamily="34" charset="0"/>
              </a:rPr>
              <a:t>sults</a:t>
            </a:r>
            <a:endParaRPr lang="es-ES" altLang="en-US" sz="1050" b="1" dirty="0">
              <a:solidFill>
                <a:srgbClr val="0A2A48"/>
              </a:solidFill>
              <a:latin typeface="Univers"/>
              <a:cs typeface="Arial" pitchFamily="34" charset="0"/>
            </a:endParaRPr>
          </a:p>
        </p:txBody>
      </p:sp>
      <p:sp>
        <p:nvSpPr>
          <p:cNvPr id="20" name="Text Box 7"/>
          <p:cNvSpPr txBox="1">
            <a:spLocks noChangeArrowheads="1"/>
          </p:cNvSpPr>
          <p:nvPr/>
        </p:nvSpPr>
        <p:spPr bwMode="auto">
          <a:xfrm>
            <a:off x="0" y="7858125"/>
            <a:ext cx="5143500" cy="285750"/>
          </a:xfrm>
          <a:prstGeom prst="rect">
            <a:avLst/>
          </a:prstGeom>
          <a:solidFill>
            <a:srgbClr val="E2D8AB"/>
          </a:solidFill>
          <a:ln w="76200">
            <a:solidFill>
              <a:srgbClr val="0F3744"/>
            </a:solidFill>
            <a:miter lim="800000"/>
            <a:headEnd/>
            <a:tailEnd/>
          </a:ln>
        </p:spPr>
        <p:txBody>
          <a:bodyPr lIns="124853" tIns="62428" rIns="124853" bIns="62428">
            <a:spAutoFit/>
          </a:bodyPr>
          <a:lstStyle/>
          <a:p>
            <a:pPr algn="ctr" defTabSz="4319588" fontAlgn="base">
              <a:spcBef>
                <a:spcPct val="0"/>
              </a:spcBef>
              <a:spcAft>
                <a:spcPct val="0"/>
              </a:spcAft>
              <a:defRPr/>
            </a:pPr>
            <a:r>
              <a:rPr lang="ro-RO" altLang="en-US" sz="1050" b="1" dirty="0" err="1">
                <a:solidFill>
                  <a:srgbClr val="0A2A48"/>
                </a:solidFill>
                <a:latin typeface="Univers"/>
                <a:cs typeface="Arial" pitchFamily="34" charset="0"/>
              </a:rPr>
              <a:t>Conclusions</a:t>
            </a:r>
            <a:endParaRPr lang="es-ES" altLang="en-US" sz="1050" b="1" dirty="0">
              <a:solidFill>
                <a:srgbClr val="0A2A48"/>
              </a:solidFill>
              <a:latin typeface="Univers"/>
              <a:cs typeface="Arial" pitchFamily="34" charset="0"/>
            </a:endParaRPr>
          </a:p>
        </p:txBody>
      </p:sp>
      <p:sp>
        <p:nvSpPr>
          <p:cNvPr id="2061" name="Text Box 18"/>
          <p:cNvSpPr txBox="1">
            <a:spLocks noChangeArrowheads="1"/>
          </p:cNvSpPr>
          <p:nvPr/>
        </p:nvSpPr>
        <p:spPr bwMode="auto">
          <a:xfrm>
            <a:off x="0" y="4572000"/>
            <a:ext cx="2214563" cy="1357313"/>
          </a:xfrm>
          <a:prstGeom prst="rect">
            <a:avLst/>
          </a:prstGeom>
          <a:noFill/>
          <a:ln w="76200">
            <a:solidFill>
              <a:srgbClr val="0F3744"/>
            </a:solidFill>
            <a:miter lim="800000"/>
            <a:headEnd/>
            <a:tailEnd/>
          </a:ln>
          <a:extLst>
            <a:ext uri="{909E8E84-426E-40DD-AFC4-6F175D3DCCD1}">
              <a14:hiddenFill xmlns:a14="http://schemas.microsoft.com/office/drawing/2010/main">
                <a:solidFill>
                  <a:srgbClr val="FFFFFF"/>
                </a:solidFill>
              </a14:hiddenFill>
            </a:ext>
          </a:extLst>
        </p:spPr>
        <p:txBody>
          <a:bodyPr lIns="124853" tIns="62428" rIns="124853" bIns="62428">
            <a:spAutoFit/>
          </a:bodyPr>
          <a:lstStyle>
            <a:lvl1pPr defTabSz="4319588" eaLnBrk="0" hangingPunct="0">
              <a:defRPr>
                <a:solidFill>
                  <a:schemeClr val="tx1"/>
                </a:solidFill>
                <a:latin typeface="Arial" pitchFamily="34" charset="0"/>
                <a:cs typeface="Arial" pitchFamily="34" charset="0"/>
              </a:defRPr>
            </a:lvl1pPr>
            <a:lvl2pPr marL="742950" indent="-285750" defTabSz="4319588" eaLnBrk="0" hangingPunct="0">
              <a:defRPr>
                <a:solidFill>
                  <a:schemeClr val="tx1"/>
                </a:solidFill>
                <a:latin typeface="Arial" pitchFamily="34" charset="0"/>
                <a:cs typeface="Arial" pitchFamily="34" charset="0"/>
              </a:defRPr>
            </a:lvl2pPr>
            <a:lvl3pPr marL="1143000" indent="-228600" defTabSz="4319588" eaLnBrk="0" hangingPunct="0">
              <a:defRPr>
                <a:solidFill>
                  <a:schemeClr val="tx1"/>
                </a:solidFill>
                <a:latin typeface="Arial" pitchFamily="34" charset="0"/>
                <a:cs typeface="Arial" pitchFamily="34" charset="0"/>
              </a:defRPr>
            </a:lvl3pPr>
            <a:lvl4pPr marL="1600200" indent="-228600" defTabSz="4319588" eaLnBrk="0" hangingPunct="0">
              <a:defRPr>
                <a:solidFill>
                  <a:schemeClr val="tx1"/>
                </a:solidFill>
                <a:latin typeface="Arial" pitchFamily="34" charset="0"/>
                <a:cs typeface="Arial" pitchFamily="34" charset="0"/>
              </a:defRPr>
            </a:lvl4pPr>
            <a:lvl5pPr marL="2057400" indent="-228600" defTabSz="4319588" eaLnBrk="0" hangingPunct="0">
              <a:defRPr>
                <a:solidFill>
                  <a:schemeClr val="tx1"/>
                </a:solidFill>
                <a:latin typeface="Arial" pitchFamily="34" charset="0"/>
                <a:cs typeface="Arial" pitchFamily="34" charset="0"/>
              </a:defRPr>
            </a:lvl5pPr>
            <a:lvl6pPr marL="2514600" indent="-228600" defTabSz="4319588"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319588"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319588"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319588"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fontAlgn="base" hangingPunct="1">
              <a:spcBef>
                <a:spcPct val="0"/>
              </a:spcBef>
              <a:spcAft>
                <a:spcPct val="0"/>
              </a:spcAft>
            </a:pPr>
            <a:r>
              <a:rPr lang="ro-RO" altLang="en-US" sz="800" smtClean="0">
                <a:solidFill>
                  <a:prstClr val="black"/>
                </a:solidFill>
              </a:rPr>
              <a:t>        </a:t>
            </a:r>
            <a:r>
              <a:rPr lang="en-US" altLang="en-US" sz="800" smtClean="0">
                <a:solidFill>
                  <a:prstClr val="black"/>
                </a:solidFill>
              </a:rPr>
              <a:t>During the study period a total of 57 patients were diagnosed with refractory ascites. In more than half of them, 29 patients (50.8%), the NSBB treatment was stopped, the main cause of stopping the treatment being systolic blood pressure less than 90 mmHg. </a:t>
            </a:r>
            <a:endParaRPr lang="ro-RO" altLang="en-US" sz="800" smtClean="0">
              <a:solidFill>
                <a:prstClr val="black"/>
              </a:solidFill>
            </a:endParaRPr>
          </a:p>
          <a:p>
            <a:pPr algn="just" eaLnBrk="1" fontAlgn="base" hangingPunct="1">
              <a:spcBef>
                <a:spcPct val="0"/>
              </a:spcBef>
              <a:spcAft>
                <a:spcPct val="0"/>
              </a:spcAft>
            </a:pPr>
            <a:r>
              <a:rPr lang="ro-RO" altLang="en-US" sz="800" smtClean="0">
                <a:solidFill>
                  <a:prstClr val="black"/>
                </a:solidFill>
              </a:rPr>
              <a:t>       </a:t>
            </a:r>
            <a:r>
              <a:rPr lang="en-US" altLang="en-US" sz="800" smtClean="0">
                <a:solidFill>
                  <a:prstClr val="black"/>
                </a:solidFill>
              </a:rPr>
              <a:t>The majority of the patients were receiving propranolol (86.2%), and only 4 patients (3.8%) received carvedilol. </a:t>
            </a:r>
            <a:endParaRPr lang="en-US" altLang="en-US" sz="800" smtClean="0">
              <a:solidFill>
                <a:srgbClr val="0F3744"/>
              </a:solidFill>
            </a:endParaRPr>
          </a:p>
        </p:txBody>
      </p:sp>
      <p:sp>
        <p:nvSpPr>
          <p:cNvPr id="2062" name="Text Box 18"/>
          <p:cNvSpPr txBox="1">
            <a:spLocks noChangeArrowheads="1"/>
          </p:cNvSpPr>
          <p:nvPr/>
        </p:nvSpPr>
        <p:spPr bwMode="auto">
          <a:xfrm>
            <a:off x="2928938" y="4572000"/>
            <a:ext cx="2071687" cy="1233488"/>
          </a:xfrm>
          <a:prstGeom prst="rect">
            <a:avLst/>
          </a:prstGeom>
          <a:noFill/>
          <a:ln w="76200">
            <a:solidFill>
              <a:srgbClr val="0F3744"/>
            </a:solidFill>
            <a:miter lim="800000"/>
            <a:headEnd/>
            <a:tailEnd/>
          </a:ln>
          <a:extLst>
            <a:ext uri="{909E8E84-426E-40DD-AFC4-6F175D3DCCD1}">
              <a14:hiddenFill xmlns:a14="http://schemas.microsoft.com/office/drawing/2010/main">
                <a:solidFill>
                  <a:srgbClr val="FFFFFF"/>
                </a:solidFill>
              </a14:hiddenFill>
            </a:ext>
          </a:extLst>
        </p:spPr>
        <p:txBody>
          <a:bodyPr lIns="124853" tIns="62428" rIns="124853" bIns="62428">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fontAlgn="base" hangingPunct="1">
              <a:spcBef>
                <a:spcPct val="0"/>
              </a:spcBef>
              <a:spcAft>
                <a:spcPct val="0"/>
              </a:spcAft>
            </a:pPr>
            <a:r>
              <a:rPr lang="ro-RO" altLang="en-US" sz="800" smtClean="0">
                <a:solidFill>
                  <a:prstClr val="black"/>
                </a:solidFill>
              </a:rPr>
              <a:t>         </a:t>
            </a:r>
            <a:r>
              <a:rPr lang="en-US" altLang="en-US" sz="800" smtClean="0">
                <a:solidFill>
                  <a:prstClr val="black"/>
                </a:solidFill>
              </a:rPr>
              <a:t>Out of the 29 patients that stopped the treatment, 21 (72.4%) were Child-Pugh class C, and 5 patients (17.2%) developed variceal bleeding.</a:t>
            </a:r>
            <a:endParaRPr lang="ro-RO" altLang="en-US" sz="800" smtClean="0">
              <a:solidFill>
                <a:prstClr val="black"/>
              </a:solidFill>
            </a:endParaRPr>
          </a:p>
          <a:p>
            <a:pPr algn="just" eaLnBrk="1" fontAlgn="base" hangingPunct="1">
              <a:spcBef>
                <a:spcPct val="0"/>
              </a:spcBef>
              <a:spcAft>
                <a:spcPct val="0"/>
              </a:spcAft>
            </a:pPr>
            <a:r>
              <a:rPr lang="ro-RO" altLang="en-US" sz="800" smtClean="0">
                <a:solidFill>
                  <a:prstClr val="black"/>
                </a:solidFill>
              </a:rPr>
              <a:t>        </a:t>
            </a:r>
            <a:r>
              <a:rPr lang="en-US" altLang="en-US" sz="800" smtClean="0">
                <a:solidFill>
                  <a:prstClr val="black"/>
                </a:solidFill>
              </a:rPr>
              <a:t>The risk of variceal bleeding was not increased in cirrhotic patients with refractory ascites that stopped the NSBB treatment ( OR 1.207, CI 0.361-4.039, p=0.796).</a:t>
            </a:r>
          </a:p>
        </p:txBody>
      </p:sp>
      <p:sp>
        <p:nvSpPr>
          <p:cNvPr id="2063" name="Text Box 13"/>
          <p:cNvSpPr txBox="1">
            <a:spLocks noChangeArrowheads="1"/>
          </p:cNvSpPr>
          <p:nvPr/>
        </p:nvSpPr>
        <p:spPr bwMode="auto">
          <a:xfrm>
            <a:off x="0" y="8223250"/>
            <a:ext cx="5143500" cy="449263"/>
          </a:xfrm>
          <a:prstGeom prst="rect">
            <a:avLst/>
          </a:prstGeom>
          <a:noFill/>
          <a:ln w="76200">
            <a:solidFill>
              <a:srgbClr val="0F3744"/>
            </a:solidFill>
            <a:miter lim="800000"/>
            <a:headEnd/>
            <a:tailEnd/>
          </a:ln>
        </p:spPr>
        <p:txBody>
          <a:bodyPr lIns="124853" tIns="62428" rIns="124853" bIns="62428">
            <a:spAutoFit/>
          </a:bodyPr>
          <a:lstStyle/>
          <a:p>
            <a:pPr algn="just" defTabSz="4319588" fontAlgn="base">
              <a:spcBef>
                <a:spcPct val="0"/>
              </a:spcBef>
              <a:spcAft>
                <a:spcPct val="0"/>
              </a:spcAft>
              <a:defRPr/>
            </a:pPr>
            <a:r>
              <a:rPr lang="en-US" sz="1050" dirty="0">
                <a:solidFill>
                  <a:prstClr val="black"/>
                </a:solidFill>
                <a:latin typeface="Arial" pitchFamily="34" charset="0"/>
                <a:cs typeface="Arial" pitchFamily="34" charset="0"/>
              </a:rPr>
              <a:t>Stopping the NSBB treatment in patients with refractory </a:t>
            </a:r>
            <a:r>
              <a:rPr lang="en-US" sz="1050" dirty="0" err="1">
                <a:solidFill>
                  <a:prstClr val="black"/>
                </a:solidFill>
                <a:latin typeface="Arial" pitchFamily="34" charset="0"/>
                <a:cs typeface="Arial" pitchFamily="34" charset="0"/>
              </a:rPr>
              <a:t>ascites</a:t>
            </a:r>
            <a:r>
              <a:rPr lang="en-US" sz="1050" dirty="0">
                <a:solidFill>
                  <a:prstClr val="black"/>
                </a:solidFill>
                <a:latin typeface="Arial" pitchFamily="34" charset="0"/>
                <a:cs typeface="Arial" pitchFamily="34" charset="0"/>
              </a:rPr>
              <a:t> is not associated with an increased risk of </a:t>
            </a:r>
            <a:r>
              <a:rPr lang="en-US" sz="1050" dirty="0" err="1">
                <a:solidFill>
                  <a:prstClr val="black"/>
                </a:solidFill>
                <a:latin typeface="Arial" pitchFamily="34" charset="0"/>
                <a:cs typeface="Arial" pitchFamily="34" charset="0"/>
              </a:rPr>
              <a:t>variceal</a:t>
            </a:r>
            <a:r>
              <a:rPr lang="en-US" sz="1050" dirty="0">
                <a:solidFill>
                  <a:prstClr val="black"/>
                </a:solidFill>
                <a:latin typeface="Arial" pitchFamily="34" charset="0"/>
                <a:cs typeface="Arial" pitchFamily="34" charset="0"/>
              </a:rPr>
              <a:t> </a:t>
            </a:r>
            <a:r>
              <a:rPr lang="en-US" sz="1050" dirty="0" err="1">
                <a:solidFill>
                  <a:prstClr val="black"/>
                </a:solidFill>
                <a:latin typeface="Arial" pitchFamily="34" charset="0"/>
                <a:cs typeface="Arial" pitchFamily="34" charset="0"/>
              </a:rPr>
              <a:t>bleedin</a:t>
            </a:r>
            <a:r>
              <a:rPr lang="ro-RO" sz="1050" dirty="0">
                <a:solidFill>
                  <a:prstClr val="black"/>
                </a:solidFill>
                <a:latin typeface="Arial" pitchFamily="34" charset="0"/>
                <a:cs typeface="Arial" pitchFamily="34" charset="0"/>
              </a:rPr>
              <a:t>g</a:t>
            </a:r>
            <a:r>
              <a:rPr lang="en-US" sz="1050" dirty="0">
                <a:solidFill>
                  <a:prstClr val="black"/>
                </a:solidFill>
                <a:latin typeface="Arial" pitchFamily="34" charset="0"/>
                <a:cs typeface="Arial" pitchFamily="34" charset="0"/>
              </a:rPr>
              <a:t>, despite the severity of liver disease. </a:t>
            </a:r>
            <a:endParaRPr lang="en-US" altLang="en-US" sz="1050" dirty="0">
              <a:solidFill>
                <a:srgbClr val="0F3744"/>
              </a:solidFill>
              <a:latin typeface="Arial" pitchFamily="34" charset="0"/>
              <a:cs typeface="Arial" pitchFamily="34" charset="0"/>
            </a:endParaRPr>
          </a:p>
        </p:txBody>
      </p:sp>
      <p:pic>
        <p:nvPicPr>
          <p:cNvPr id="2064" name="Picture 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 y="6286500"/>
            <a:ext cx="142875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6125" y="6143625"/>
            <a:ext cx="1857375"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2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43063" y="6215063"/>
            <a:ext cx="1655762" cy="132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7747194"/>
      </p:ext>
    </p:extLst>
  </p:cSld>
  <p:clrMapOvr>
    <a:masterClrMapping/>
  </p:clrMapOvr>
  <mc:AlternateContent xmlns:mc="http://schemas.openxmlformats.org/markup-compatibility/2006">
    <mc:Choice xmlns:p14="http://schemas.microsoft.com/office/powerpoint/2010/main" Requires="p14">
      <p:transition spd="slow" p14:dur="2000" advClick="0" advTm="420000">
        <p:split orient="vert"/>
      </p:transition>
    </mc:Choice>
    <mc:Fallback>
      <p:transition spd="slow" advClick="0" advTm="420000">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435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CasetăText 3"/>
          <p:cNvSpPr txBox="1">
            <a:spLocks noChangeArrowheads="1"/>
          </p:cNvSpPr>
          <p:nvPr/>
        </p:nvSpPr>
        <p:spPr bwMode="auto">
          <a:xfrm>
            <a:off x="22225" y="422275"/>
            <a:ext cx="50419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ctr">
              <a:lnSpc>
                <a:spcPct val="120000"/>
              </a:lnSpc>
              <a:spcBef>
                <a:spcPct val="0"/>
              </a:spcBef>
              <a:spcAft>
                <a:spcPts val="565"/>
              </a:spcAft>
              <a:defRPr/>
            </a:pPr>
            <a:r>
              <a:rPr lang="en-GB" sz="1400" b="1" dirty="0" smtClean="0">
                <a:solidFill>
                  <a:srgbClr val="000000"/>
                </a:solidFill>
                <a:latin typeface="Calibri"/>
                <a:ea typeface="Calibri" panose="020F0502020204030204" pitchFamily="34" charset="0"/>
                <a:cs typeface="Times New Roman" panose="02020603050405020304" pitchFamily="18" charset="0"/>
              </a:rPr>
              <a:t>INCIDENCE OF </a:t>
            </a:r>
            <a:r>
              <a:rPr lang="en-GB" sz="1400" b="1" i="1" dirty="0" smtClean="0">
                <a:solidFill>
                  <a:srgbClr val="000000"/>
                </a:solidFill>
                <a:latin typeface="Calibri"/>
                <a:ea typeface="Calibri" panose="020F0502020204030204" pitchFamily="34" charset="0"/>
                <a:cs typeface="Times New Roman" panose="02020603050405020304" pitchFamily="18" charset="0"/>
              </a:rPr>
              <a:t>CLOSTRIDIUM DIFFICILE</a:t>
            </a:r>
            <a:r>
              <a:rPr lang="en-GB" sz="1400" b="1" dirty="0" smtClean="0">
                <a:solidFill>
                  <a:srgbClr val="000000"/>
                </a:solidFill>
                <a:latin typeface="Calibri"/>
                <a:ea typeface="Calibri" panose="020F0502020204030204" pitchFamily="34" charset="0"/>
                <a:cs typeface="Times New Roman" panose="02020603050405020304" pitchFamily="18" charset="0"/>
              </a:rPr>
              <a:t> INFECTION IN</a:t>
            </a:r>
            <a:r>
              <a:rPr lang="ro-RO" sz="1400" b="1" dirty="0" smtClean="0">
                <a:solidFill>
                  <a:srgbClr val="000000"/>
                </a:solidFill>
                <a:latin typeface="Calibri"/>
                <a:ea typeface="Calibri" panose="020F0502020204030204" pitchFamily="34" charset="0"/>
                <a:cs typeface="Times New Roman" panose="02020603050405020304" pitchFamily="18" charset="0"/>
              </a:rPr>
              <a:t> </a:t>
            </a:r>
            <a:r>
              <a:rPr lang="en-GB" sz="1400" b="1" dirty="0" smtClean="0">
                <a:solidFill>
                  <a:srgbClr val="000000"/>
                </a:solidFill>
                <a:latin typeface="Calibri"/>
                <a:ea typeface="Calibri" panose="020F0502020204030204" pitchFamily="34" charset="0"/>
                <a:cs typeface="Times New Roman" panose="02020603050405020304" pitchFamily="18" charset="0"/>
              </a:rPr>
              <a:t>PATIENTS WITH LIVER CIRRHOSIS</a:t>
            </a:r>
            <a:endParaRPr lang="ro-RO" sz="1400" b="1" dirty="0" smtClean="0">
              <a:solidFill>
                <a:srgbClr val="000000"/>
              </a:solidFill>
              <a:latin typeface="Calibri"/>
              <a:ea typeface="Calibri" panose="020F0502020204030204" pitchFamily="34" charset="0"/>
              <a:cs typeface="Times New Roman" panose="02020603050405020304" pitchFamily="18" charset="0"/>
            </a:endParaRPr>
          </a:p>
        </p:txBody>
      </p:sp>
      <p:sp>
        <p:nvSpPr>
          <p:cNvPr id="2052" name="CasetăText 4"/>
          <p:cNvSpPr txBox="1">
            <a:spLocks noChangeArrowheads="1"/>
          </p:cNvSpPr>
          <p:nvPr/>
        </p:nvSpPr>
        <p:spPr bwMode="auto">
          <a:xfrm>
            <a:off x="0" y="1028700"/>
            <a:ext cx="5000625"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0" fontAlgn="ctr" hangingPunct="0">
              <a:lnSpc>
                <a:spcPct val="120000"/>
              </a:lnSpc>
              <a:spcBef>
                <a:spcPct val="0"/>
              </a:spcBef>
              <a:spcAft>
                <a:spcPts val="563"/>
              </a:spcAft>
              <a:buFontTx/>
              <a:buNone/>
            </a:pPr>
            <a:r>
              <a:rPr lang="en-GB" altLang="en-US" sz="800" smtClean="0">
                <a:solidFill>
                  <a:srgbClr val="000000"/>
                </a:solidFill>
                <a:latin typeface="Times New Roman" pitchFamily="18" charset="0"/>
                <a:ea typeface="Calibri" pitchFamily="34" charset="0"/>
                <a:cs typeface="Times New Roman" pitchFamily="18" charset="0"/>
              </a:rPr>
              <a:t>Oana Cristina Petrea, Carol Stanciu, Irina Girleanu, Ana-Maria Singeap, Camelia Cojocariu, Laura Huiban, Cristina Muzica, Stefan Chiriac</a:t>
            </a:r>
            <a:r>
              <a:rPr lang="ro-RO" altLang="en-US" sz="800" baseline="30000" smtClean="0">
                <a:solidFill>
                  <a:srgbClr val="000000"/>
                </a:solidFill>
                <a:latin typeface="Times New Roman" pitchFamily="18" charset="0"/>
                <a:ea typeface="Calibri" pitchFamily="34" charset="0"/>
                <a:cs typeface="Times New Roman" pitchFamily="18" charset="0"/>
              </a:rPr>
              <a:t>,</a:t>
            </a:r>
            <a:r>
              <a:rPr lang="ro-RO" altLang="en-US" sz="800" smtClean="0">
                <a:solidFill>
                  <a:srgbClr val="000000"/>
                </a:solidFill>
                <a:latin typeface="Times New Roman" pitchFamily="18" charset="0"/>
                <a:ea typeface="Calibri" pitchFamily="34" charset="0"/>
                <a:cs typeface="Times New Roman" pitchFamily="18" charset="0"/>
              </a:rPr>
              <a:t> </a:t>
            </a:r>
            <a:r>
              <a:rPr lang="en-GB" altLang="en-US" sz="800" smtClean="0">
                <a:solidFill>
                  <a:srgbClr val="000000"/>
                </a:solidFill>
                <a:latin typeface="Times New Roman" pitchFamily="18" charset="0"/>
                <a:ea typeface="Calibri" pitchFamily="34" charset="0"/>
                <a:cs typeface="Times New Roman" pitchFamily="18" charset="0"/>
              </a:rPr>
              <a:t>Anca Trifan</a:t>
            </a:r>
            <a:endParaRPr lang="ro-RO" altLang="en-US" sz="800" smtClean="0">
              <a:solidFill>
                <a:prstClr val="black"/>
              </a:solidFill>
              <a:latin typeface="Times New Roman" pitchFamily="18" charset="0"/>
              <a:ea typeface="Calibri" pitchFamily="34" charset="0"/>
              <a:cs typeface="Times New Roman" pitchFamily="18" charset="0"/>
            </a:endParaRPr>
          </a:p>
          <a:p>
            <a:pPr algn="ctr" fontAlgn="base">
              <a:spcBef>
                <a:spcPct val="0"/>
              </a:spcBef>
              <a:spcAft>
                <a:spcPct val="0"/>
              </a:spcAft>
              <a:buFontTx/>
              <a:buNone/>
            </a:pPr>
            <a:r>
              <a:rPr lang="en-US" altLang="ro-RO" sz="800" smtClean="0">
                <a:solidFill>
                  <a:prstClr val="black"/>
                </a:solidFill>
                <a:ea typeface="Calibri" pitchFamily="34" charset="0"/>
                <a:cs typeface="Arial" pitchFamily="34" charset="0"/>
              </a:rPr>
              <a:t> “Grigore T. Popa” University of M</a:t>
            </a:r>
            <a:r>
              <a:rPr lang="ro-RO" altLang="ro-RO" sz="800" smtClean="0">
                <a:solidFill>
                  <a:prstClr val="black"/>
                </a:solidFill>
                <a:ea typeface="Calibri" pitchFamily="34" charset="0"/>
                <a:cs typeface="Arial" pitchFamily="34" charset="0"/>
              </a:rPr>
              <a:t>e</a:t>
            </a:r>
            <a:r>
              <a:rPr lang="en-US" altLang="ro-RO" sz="800" smtClean="0">
                <a:solidFill>
                  <a:prstClr val="black"/>
                </a:solidFill>
                <a:ea typeface="Calibri" pitchFamily="34" charset="0"/>
                <a:cs typeface="Arial" pitchFamily="34" charset="0"/>
              </a:rPr>
              <a:t>dicine and Pharmacy, “St. Spiridon” University Hospital, Institute of Gastroenterology and Hepatology, Ia</a:t>
            </a:r>
            <a:r>
              <a:rPr lang="ro-RO" altLang="ro-RO" sz="800" smtClean="0">
                <a:solidFill>
                  <a:prstClr val="black"/>
                </a:solidFill>
                <a:ea typeface="Calibri" pitchFamily="34" charset="0"/>
                <a:cs typeface="Arial" pitchFamily="34" charset="0"/>
              </a:rPr>
              <a:t>și, Romania</a:t>
            </a:r>
            <a:r>
              <a:rPr lang="ro-RO" altLang="ro-RO" sz="800" i="1" smtClean="0">
                <a:solidFill>
                  <a:prstClr val="black"/>
                </a:solidFill>
                <a:ea typeface="Calibri" pitchFamily="34" charset="0"/>
                <a:cs typeface="Arial" pitchFamily="34" charset="0"/>
              </a:rPr>
              <a:t> </a:t>
            </a:r>
            <a:endParaRPr lang="en-US" altLang="ro-RO" sz="800" smtClean="0">
              <a:solidFill>
                <a:prstClr val="black"/>
              </a:solidFill>
              <a:ea typeface="Calibri" pitchFamily="34" charset="0"/>
              <a:cs typeface="Arial" pitchFamily="34" charset="0"/>
            </a:endParaRPr>
          </a:p>
          <a:p>
            <a:pPr fontAlgn="base">
              <a:spcBef>
                <a:spcPct val="0"/>
              </a:spcBef>
              <a:spcAft>
                <a:spcPct val="0"/>
              </a:spcAft>
              <a:buFontTx/>
              <a:buNone/>
            </a:pPr>
            <a:endParaRPr lang="en-US" altLang="ro-RO" sz="1800" smtClean="0">
              <a:solidFill>
                <a:prstClr val="black"/>
              </a:solidFill>
              <a:ea typeface="Calibri" pitchFamily="34" charset="0"/>
              <a:cs typeface="Arial" pitchFamily="34" charset="0"/>
            </a:endParaRPr>
          </a:p>
        </p:txBody>
      </p:sp>
      <p:sp>
        <p:nvSpPr>
          <p:cNvPr id="2053" name="CasetăText 10"/>
          <p:cNvSpPr txBox="1">
            <a:spLocks noChangeArrowheads="1"/>
          </p:cNvSpPr>
          <p:nvPr/>
        </p:nvSpPr>
        <p:spPr bwMode="auto">
          <a:xfrm>
            <a:off x="0" y="285750"/>
            <a:ext cx="207168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fontAlgn="base">
              <a:spcBef>
                <a:spcPct val="0"/>
              </a:spcBef>
              <a:spcAft>
                <a:spcPct val="0"/>
              </a:spcAft>
              <a:buFontTx/>
              <a:buNone/>
            </a:pPr>
            <a:r>
              <a:rPr lang="ro-RO" altLang="ro-RO" sz="800" b="1" smtClean="0">
                <a:solidFill>
                  <a:prstClr val="black"/>
                </a:solidFill>
                <a:latin typeface="Arial" pitchFamily="34" charset="0"/>
                <a:cs typeface="Arial" pitchFamily="34" charset="0"/>
              </a:rPr>
              <a:t>E-POSTER Nr 7</a:t>
            </a:r>
            <a:endParaRPr lang="en-US" altLang="ro-RO" sz="800" b="1" smtClean="0">
              <a:solidFill>
                <a:prstClr val="black"/>
              </a:solidFill>
              <a:latin typeface="Arial" pitchFamily="34" charset="0"/>
              <a:cs typeface="Arial" pitchFamily="34" charset="0"/>
            </a:endParaRPr>
          </a:p>
        </p:txBody>
      </p:sp>
      <p:sp>
        <p:nvSpPr>
          <p:cNvPr id="12" name="Text Box 7"/>
          <p:cNvSpPr txBox="1">
            <a:spLocks noChangeArrowheads="1"/>
          </p:cNvSpPr>
          <p:nvPr/>
        </p:nvSpPr>
        <p:spPr bwMode="auto">
          <a:xfrm>
            <a:off x="30163" y="1797050"/>
            <a:ext cx="2143125" cy="285750"/>
          </a:xfrm>
          <a:prstGeom prst="rect">
            <a:avLst/>
          </a:prstGeom>
          <a:noFill/>
          <a:ln w="76200">
            <a:solidFill>
              <a:schemeClr val="accent4"/>
            </a:solidFill>
            <a:miter lim="800000"/>
            <a:headEnd/>
            <a:tailEnd/>
          </a:ln>
        </p:spPr>
        <p:txBody>
          <a:bodyPr lIns="124853" tIns="62428" rIns="124853" bIns="62428">
            <a:spAutoFit/>
          </a:bodyPr>
          <a:lstStyle/>
          <a:p>
            <a:pPr algn="ctr" defTabSz="4319588" fontAlgn="base">
              <a:spcBef>
                <a:spcPct val="0"/>
              </a:spcBef>
              <a:spcAft>
                <a:spcPct val="0"/>
              </a:spcAft>
              <a:defRPr/>
            </a:pPr>
            <a:r>
              <a:rPr lang="ro-RO" altLang="en-US" sz="1050" b="1" dirty="0" err="1">
                <a:solidFill>
                  <a:srgbClr val="0A2A48"/>
                </a:solidFill>
                <a:latin typeface="Univers"/>
                <a:cs typeface="Arial" pitchFamily="34" charset="0"/>
              </a:rPr>
              <a:t>Introduction</a:t>
            </a:r>
            <a:r>
              <a:rPr lang="ro-RO" altLang="en-US" sz="1050" b="1" dirty="0">
                <a:solidFill>
                  <a:srgbClr val="0A2A48"/>
                </a:solidFill>
                <a:latin typeface="Univers"/>
                <a:cs typeface="Arial" pitchFamily="34" charset="0"/>
              </a:rPr>
              <a:t> </a:t>
            </a:r>
            <a:endParaRPr lang="es-ES" altLang="en-US" sz="1050" b="1" dirty="0">
              <a:solidFill>
                <a:srgbClr val="0A2A48"/>
              </a:solidFill>
              <a:latin typeface="Univers"/>
              <a:cs typeface="Arial" pitchFamily="34" charset="0"/>
            </a:endParaRPr>
          </a:p>
        </p:txBody>
      </p:sp>
      <p:sp>
        <p:nvSpPr>
          <p:cNvPr id="2055" name="Text Box 11"/>
          <p:cNvSpPr txBox="1">
            <a:spLocks noChangeArrowheads="1"/>
          </p:cNvSpPr>
          <p:nvPr/>
        </p:nvSpPr>
        <p:spPr bwMode="auto">
          <a:xfrm>
            <a:off x="0" y="2132013"/>
            <a:ext cx="5143500" cy="1236662"/>
          </a:xfrm>
          <a:prstGeom prst="rect">
            <a:avLst/>
          </a:prstGeom>
          <a:solidFill>
            <a:schemeClr val="accent2">
              <a:lumMod val="20000"/>
              <a:lumOff val="80000"/>
            </a:schemeClr>
          </a:solidFill>
          <a:ln w="76200">
            <a:noFill/>
            <a:miter lim="800000"/>
            <a:headEnd/>
            <a:tailEnd/>
          </a:ln>
        </p:spPr>
        <p:txBody>
          <a:bodyPr lIns="124853" tIns="62428" rIns="124853" bIns="62428">
            <a:spAutoFit/>
          </a:bodyPr>
          <a:lstStyle>
            <a:lvl1pPr defTabSz="4319588" eaLnBrk="0" hangingPunct="0">
              <a:defRPr>
                <a:solidFill>
                  <a:schemeClr val="tx1"/>
                </a:solidFill>
                <a:latin typeface="Arial" panose="020B0604020202020204" pitchFamily="34" charset="0"/>
                <a:cs typeface="Arial" panose="020B0604020202020204" pitchFamily="34" charset="0"/>
              </a:defRPr>
            </a:lvl1pPr>
            <a:lvl2pPr marL="742950" indent="-285750" defTabSz="4319588" eaLnBrk="0" hangingPunct="0">
              <a:defRPr>
                <a:solidFill>
                  <a:schemeClr val="tx1"/>
                </a:solidFill>
                <a:latin typeface="Arial" panose="020B0604020202020204" pitchFamily="34" charset="0"/>
                <a:cs typeface="Arial" panose="020B0604020202020204" pitchFamily="34" charset="0"/>
              </a:defRPr>
            </a:lvl2pPr>
            <a:lvl3pPr marL="1143000" indent="-228600" defTabSz="4319588" eaLnBrk="0" hangingPunct="0">
              <a:defRPr>
                <a:solidFill>
                  <a:schemeClr val="tx1"/>
                </a:solidFill>
                <a:latin typeface="Arial" panose="020B0604020202020204" pitchFamily="34" charset="0"/>
                <a:cs typeface="Arial" panose="020B0604020202020204" pitchFamily="34" charset="0"/>
              </a:defRPr>
            </a:lvl3pPr>
            <a:lvl4pPr marL="1600200" indent="-228600" defTabSz="4319588" eaLnBrk="0" hangingPunct="0">
              <a:defRPr>
                <a:solidFill>
                  <a:schemeClr val="tx1"/>
                </a:solidFill>
                <a:latin typeface="Arial" panose="020B0604020202020204" pitchFamily="34" charset="0"/>
                <a:cs typeface="Arial" panose="020B0604020202020204" pitchFamily="34" charset="0"/>
              </a:defRPr>
            </a:lvl4pPr>
            <a:lvl5pPr marL="2057400" indent="-228600" defTabSz="4319588" eaLnBrk="0" hangingPunct="0">
              <a:defRPr>
                <a:solidFill>
                  <a:schemeClr val="tx1"/>
                </a:solidFill>
                <a:latin typeface="Arial" panose="020B0604020202020204" pitchFamily="34" charset="0"/>
                <a:cs typeface="Arial" panose="020B0604020202020204" pitchFamily="34" charset="0"/>
              </a:defRPr>
            </a:lvl5pPr>
            <a:lvl6pPr marL="25146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fontAlgn="base">
              <a:spcBef>
                <a:spcPct val="0"/>
              </a:spcBef>
              <a:defRPr/>
            </a:pPr>
            <a:r>
              <a:rPr lang="en-GB" sz="900" i="1" dirty="0" smtClean="0">
                <a:solidFill>
                  <a:srgbClr val="000000"/>
                </a:solidFill>
                <a:latin typeface="Calibri"/>
                <a:ea typeface="Times New Roman" panose="02020603050405020304" pitchFamily="18" charset="0"/>
              </a:rPr>
              <a:t>Clostridium difficile</a:t>
            </a:r>
            <a:r>
              <a:rPr lang="en-GB" sz="900" dirty="0" smtClean="0">
                <a:solidFill>
                  <a:srgbClr val="000000"/>
                </a:solidFill>
                <a:latin typeface="Calibri"/>
                <a:ea typeface="Times New Roman" panose="02020603050405020304" pitchFamily="18" charset="0"/>
              </a:rPr>
              <a:t> infection (CDI) remains the leading cause of healthcare- associated diarrhoea worldwide. Despite multiple efforts to prevent this infection, CDI has increased over past years both in incidence and severity. </a:t>
            </a:r>
            <a:r>
              <a:rPr lang="ro-RO" sz="900" dirty="0" err="1" smtClean="0">
                <a:solidFill>
                  <a:prstClr val="black"/>
                </a:solidFill>
                <a:latin typeface="Calibri"/>
                <a:ea typeface="Times New Roman" panose="02020603050405020304" pitchFamily="18" charset="0"/>
              </a:rPr>
              <a:t>Traditionally</a:t>
            </a:r>
            <a:r>
              <a:rPr lang="ro-RO" sz="900" dirty="0" smtClean="0">
                <a:solidFill>
                  <a:prstClr val="black"/>
                </a:solidFill>
                <a:latin typeface="Calibri"/>
                <a:ea typeface="Times New Roman" panose="02020603050405020304" pitchFamily="18" charset="0"/>
              </a:rPr>
              <a:t>, CDI was more </a:t>
            </a:r>
            <a:r>
              <a:rPr lang="ro-RO" sz="900" dirty="0" err="1" smtClean="0">
                <a:solidFill>
                  <a:prstClr val="black"/>
                </a:solidFill>
                <a:latin typeface="Calibri"/>
                <a:ea typeface="Times New Roman" panose="02020603050405020304" pitchFamily="18" charset="0"/>
              </a:rPr>
              <a:t>frequently</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diagnosed</a:t>
            </a:r>
            <a:r>
              <a:rPr lang="ro-RO" sz="900" dirty="0" smtClean="0">
                <a:solidFill>
                  <a:prstClr val="black"/>
                </a:solidFill>
                <a:latin typeface="Calibri"/>
                <a:ea typeface="Times New Roman" panose="02020603050405020304" pitchFamily="18" charset="0"/>
              </a:rPr>
              <a:t> in </a:t>
            </a:r>
            <a:r>
              <a:rPr lang="ro-RO" sz="900" dirty="0" err="1" smtClean="0">
                <a:solidFill>
                  <a:prstClr val="black"/>
                </a:solidFill>
                <a:latin typeface="Calibri"/>
                <a:ea typeface="Times New Roman" panose="02020603050405020304" pitchFamily="18" charset="0"/>
              </a:rPr>
              <a:t>elderly</a:t>
            </a:r>
            <a:r>
              <a:rPr lang="ro-RO" sz="900" dirty="0" smtClean="0">
                <a:solidFill>
                  <a:prstClr val="black"/>
                </a:solidFill>
                <a:latin typeface="Calibri"/>
                <a:ea typeface="Times New Roman" panose="02020603050405020304" pitchFamily="18" charset="0"/>
              </a:rPr>
              <a:t> patients with recent antibiotic </a:t>
            </a:r>
            <a:r>
              <a:rPr lang="ro-RO" sz="900" dirty="0" err="1" smtClean="0">
                <a:solidFill>
                  <a:prstClr val="black"/>
                </a:solidFill>
                <a:latin typeface="Calibri"/>
                <a:ea typeface="Times New Roman" panose="02020603050405020304" pitchFamily="18" charset="0"/>
              </a:rPr>
              <a:t>exposure</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prolonged</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hospitalizations</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immunodeficiency</a:t>
            </a:r>
            <a:r>
              <a:rPr lang="ro-RO" sz="900" dirty="0" smtClean="0">
                <a:solidFill>
                  <a:prstClr val="black"/>
                </a:solidFill>
                <a:latin typeface="Calibri"/>
                <a:ea typeface="Times New Roman" panose="02020603050405020304" pitchFamily="18" charset="0"/>
              </a:rPr>
              <a:t> or prior gastrointestinal </a:t>
            </a:r>
            <a:r>
              <a:rPr lang="ro-RO" sz="900" dirty="0" err="1" smtClean="0">
                <a:solidFill>
                  <a:prstClr val="black"/>
                </a:solidFill>
                <a:latin typeface="Calibri"/>
                <a:ea typeface="Times New Roman" panose="02020603050405020304" pitchFamily="18" charset="0"/>
              </a:rPr>
              <a:t>surgery</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Despite</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these</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traditional</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risk</a:t>
            </a:r>
            <a:r>
              <a:rPr lang="ro-RO" sz="900" dirty="0" smtClean="0">
                <a:solidFill>
                  <a:prstClr val="black"/>
                </a:solidFill>
                <a:latin typeface="Calibri"/>
                <a:ea typeface="Times New Roman" panose="02020603050405020304" pitchFamily="18" charset="0"/>
              </a:rPr>
              <a:t> factors, CDI incidence </a:t>
            </a:r>
            <a:r>
              <a:rPr lang="ro-RO" sz="900" dirty="0" err="1" smtClean="0">
                <a:solidFill>
                  <a:prstClr val="black"/>
                </a:solidFill>
                <a:latin typeface="Calibri"/>
                <a:ea typeface="Times New Roman" panose="02020603050405020304" pitchFamily="18" charset="0"/>
              </a:rPr>
              <a:t>became</a:t>
            </a:r>
            <a:r>
              <a:rPr lang="ro-RO" sz="900" dirty="0" smtClean="0">
                <a:solidFill>
                  <a:prstClr val="black"/>
                </a:solidFill>
                <a:latin typeface="Calibri"/>
                <a:ea typeface="Times New Roman" panose="02020603050405020304" pitchFamily="18" charset="0"/>
              </a:rPr>
              <a:t> more constant in </a:t>
            </a:r>
            <a:r>
              <a:rPr lang="ro-RO" sz="900" dirty="0" err="1" smtClean="0">
                <a:solidFill>
                  <a:prstClr val="black"/>
                </a:solidFill>
                <a:latin typeface="Calibri"/>
                <a:ea typeface="Times New Roman" panose="02020603050405020304" pitchFamily="18" charset="0"/>
              </a:rPr>
              <a:t>other</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several</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subpopulations</a:t>
            </a:r>
            <a:r>
              <a:rPr lang="ro-RO" sz="900" dirty="0" smtClean="0">
                <a:solidFill>
                  <a:prstClr val="black"/>
                </a:solidFill>
                <a:latin typeface="Calibri"/>
                <a:ea typeface="Times New Roman" panose="02020603050405020304" pitchFamily="18" charset="0"/>
              </a:rPr>
              <a:t> of patients </a:t>
            </a:r>
            <a:r>
              <a:rPr lang="ro-RO" sz="900" dirty="0" err="1" smtClean="0">
                <a:solidFill>
                  <a:prstClr val="black"/>
                </a:solidFill>
                <a:latin typeface="Calibri"/>
                <a:ea typeface="Times New Roman" panose="02020603050405020304" pitchFamily="18" charset="0"/>
              </a:rPr>
              <a:t>like</a:t>
            </a:r>
            <a:r>
              <a:rPr lang="ro-RO" sz="900" dirty="0" smtClean="0">
                <a:solidFill>
                  <a:prstClr val="black"/>
                </a:solidFill>
                <a:latin typeface="Calibri"/>
                <a:ea typeface="Times New Roman" panose="02020603050405020304" pitchFamily="18" charset="0"/>
              </a:rPr>
              <a:t> those with </a:t>
            </a:r>
            <a:r>
              <a:rPr lang="ro-RO" sz="900" dirty="0" err="1" smtClean="0">
                <a:solidFill>
                  <a:prstClr val="black"/>
                </a:solidFill>
                <a:latin typeface="Calibri"/>
                <a:ea typeface="Times New Roman" panose="02020603050405020304" pitchFamily="18" charset="0"/>
              </a:rPr>
              <a:t>liver</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cirrhosis</a:t>
            </a:r>
            <a:r>
              <a:rPr lang="ro-RO" sz="900" dirty="0" smtClean="0">
                <a:solidFill>
                  <a:prstClr val="black"/>
                </a:solidFill>
                <a:latin typeface="Calibri"/>
                <a:ea typeface="Times New Roman" panose="02020603050405020304" pitchFamily="18" charset="0"/>
              </a:rPr>
              <a:t>.</a:t>
            </a:r>
          </a:p>
          <a:p>
            <a:pPr algn="just" fontAlgn="base">
              <a:spcBef>
                <a:spcPct val="0"/>
              </a:spcBef>
              <a:defRPr/>
            </a:pPr>
            <a:r>
              <a:rPr lang="ro-RO" sz="900" dirty="0" smtClean="0">
                <a:solidFill>
                  <a:prstClr val="black"/>
                </a:solidFill>
                <a:latin typeface="Calibri"/>
                <a:ea typeface="Calibri" panose="020F0502020204030204" pitchFamily="34" charset="0"/>
                <a:cs typeface="Times New Roman" panose="02020603050405020304" pitchFamily="18" charset="0"/>
              </a:rPr>
              <a:t>The </a:t>
            </a:r>
            <a:r>
              <a:rPr lang="ro-RO" sz="900" b="1" dirty="0" smtClean="0">
                <a:solidFill>
                  <a:prstClr val="black"/>
                </a:solidFill>
                <a:latin typeface="Calibri"/>
                <a:ea typeface="Calibri" panose="020F0502020204030204" pitchFamily="34" charset="0"/>
                <a:cs typeface="Times New Roman" panose="02020603050405020304" pitchFamily="18" charset="0"/>
              </a:rPr>
              <a:t>aim</a:t>
            </a:r>
            <a:r>
              <a:rPr lang="ro-RO" sz="900" dirty="0" smtClean="0">
                <a:solidFill>
                  <a:prstClr val="black"/>
                </a:solidFill>
                <a:latin typeface="Calibri"/>
                <a:ea typeface="Calibri" panose="020F0502020204030204" pitchFamily="34" charset="0"/>
                <a:cs typeface="Times New Roman" panose="02020603050405020304" pitchFamily="18" charset="0"/>
              </a:rPr>
              <a:t> of this study was to assess the incidence of CDI in patients </a:t>
            </a:r>
            <a:r>
              <a:rPr lang="ro-RO" sz="900" dirty="0" err="1" smtClean="0">
                <a:solidFill>
                  <a:prstClr val="black"/>
                </a:solidFill>
                <a:latin typeface="Calibri"/>
                <a:ea typeface="Calibri" panose="020F0502020204030204" pitchFamily="34" charset="0"/>
                <a:cs typeface="Times New Roman" panose="02020603050405020304" pitchFamily="18" charset="0"/>
              </a:rPr>
              <a:t>admitted</a:t>
            </a:r>
            <a:r>
              <a:rPr lang="ro-RO" sz="900" dirty="0" smtClean="0">
                <a:solidFill>
                  <a:prstClr val="black"/>
                </a:solidFill>
                <a:latin typeface="Calibri"/>
                <a:ea typeface="Calibri" panose="020F0502020204030204" pitchFamily="34" charset="0"/>
                <a:cs typeface="Times New Roman" panose="02020603050405020304" pitchFamily="18" charset="0"/>
              </a:rPr>
              <a:t> at a </a:t>
            </a:r>
            <a:r>
              <a:rPr lang="ro-RO" sz="900" dirty="0" err="1" smtClean="0">
                <a:solidFill>
                  <a:prstClr val="black"/>
                </a:solidFill>
                <a:latin typeface="Calibri"/>
                <a:ea typeface="Calibri" panose="020F0502020204030204" pitchFamily="34" charset="0"/>
                <a:cs typeface="Times New Roman" panose="02020603050405020304" pitchFamily="18" charset="0"/>
              </a:rPr>
              <a:t>tertiary</a:t>
            </a:r>
            <a:r>
              <a:rPr lang="ro-RO" sz="900" dirty="0" smtClean="0">
                <a:solidFill>
                  <a:prstClr val="black"/>
                </a:solidFill>
                <a:latin typeface="Calibri"/>
                <a:ea typeface="Calibri" panose="020F0502020204030204" pitchFamily="34" charset="0"/>
                <a:cs typeface="Times New Roman" panose="02020603050405020304" pitchFamily="18" charset="0"/>
              </a:rPr>
              <a:t> </a:t>
            </a:r>
            <a:r>
              <a:rPr lang="ro-RO" sz="900" dirty="0" err="1" smtClean="0">
                <a:solidFill>
                  <a:prstClr val="black"/>
                </a:solidFill>
                <a:latin typeface="Calibri"/>
                <a:ea typeface="Calibri" panose="020F0502020204030204" pitchFamily="34" charset="0"/>
                <a:cs typeface="Times New Roman" panose="02020603050405020304" pitchFamily="18" charset="0"/>
              </a:rPr>
              <a:t>referral</a:t>
            </a:r>
            <a:r>
              <a:rPr lang="ro-RO" sz="900" dirty="0" smtClean="0">
                <a:solidFill>
                  <a:prstClr val="black"/>
                </a:solidFill>
                <a:latin typeface="Calibri"/>
                <a:ea typeface="Calibri" panose="020F0502020204030204" pitchFamily="34" charset="0"/>
                <a:cs typeface="Times New Roman" panose="02020603050405020304" pitchFamily="18" charset="0"/>
              </a:rPr>
              <a:t> center </a:t>
            </a:r>
            <a:r>
              <a:rPr lang="ro-RO" sz="900" dirty="0" err="1" smtClean="0">
                <a:solidFill>
                  <a:prstClr val="black"/>
                </a:solidFill>
                <a:latin typeface="Calibri"/>
                <a:ea typeface="Calibri" panose="020F0502020204030204" pitchFamily="34" charset="0"/>
                <a:cs typeface="Times New Roman" panose="02020603050405020304" pitchFamily="18" charset="0"/>
              </a:rPr>
              <a:t>from</a:t>
            </a:r>
            <a:r>
              <a:rPr lang="ro-RO" sz="900" dirty="0" smtClean="0">
                <a:solidFill>
                  <a:prstClr val="black"/>
                </a:solidFill>
                <a:latin typeface="Calibri"/>
                <a:ea typeface="Calibri" panose="020F0502020204030204" pitchFamily="34" charset="0"/>
                <a:cs typeface="Times New Roman" panose="02020603050405020304" pitchFamily="18" charset="0"/>
              </a:rPr>
              <a:t> </a:t>
            </a:r>
            <a:r>
              <a:rPr lang="ro-RO" sz="900" dirty="0" err="1" smtClean="0">
                <a:solidFill>
                  <a:prstClr val="black"/>
                </a:solidFill>
                <a:latin typeface="Calibri"/>
                <a:ea typeface="Calibri" panose="020F0502020204030204" pitchFamily="34" charset="0"/>
                <a:cs typeface="Times New Roman" panose="02020603050405020304" pitchFamily="18" charset="0"/>
              </a:rPr>
              <a:t>Northeast</a:t>
            </a:r>
            <a:r>
              <a:rPr lang="ro-RO" sz="900" dirty="0" smtClean="0">
                <a:solidFill>
                  <a:prstClr val="black"/>
                </a:solidFill>
                <a:latin typeface="Calibri"/>
                <a:ea typeface="Calibri" panose="020F0502020204030204" pitchFamily="34" charset="0"/>
                <a:cs typeface="Times New Roman" panose="02020603050405020304" pitchFamily="18" charset="0"/>
              </a:rPr>
              <a:t> Romania, </a:t>
            </a:r>
            <a:r>
              <a:rPr lang="ro-RO" sz="900" dirty="0" err="1" smtClean="0">
                <a:solidFill>
                  <a:prstClr val="black"/>
                </a:solidFill>
                <a:latin typeface="Calibri"/>
                <a:ea typeface="Calibri" panose="020F0502020204030204" pitchFamily="34" charset="0"/>
                <a:cs typeface="Times New Roman" panose="02020603050405020304" pitchFamily="18" charset="0"/>
              </a:rPr>
              <a:t>focusing</a:t>
            </a:r>
            <a:r>
              <a:rPr lang="ro-RO" sz="900" dirty="0" smtClean="0">
                <a:solidFill>
                  <a:prstClr val="black"/>
                </a:solidFill>
                <a:latin typeface="Calibri"/>
                <a:ea typeface="Calibri" panose="020F0502020204030204" pitchFamily="34" charset="0"/>
                <a:cs typeface="Times New Roman" panose="02020603050405020304" pitchFamily="18" charset="0"/>
              </a:rPr>
              <a:t> on patients </a:t>
            </a:r>
            <a:r>
              <a:rPr lang="ro-RO" sz="900" dirty="0" err="1" smtClean="0">
                <a:solidFill>
                  <a:prstClr val="black"/>
                </a:solidFill>
                <a:latin typeface="Calibri"/>
                <a:ea typeface="Calibri" panose="020F0502020204030204" pitchFamily="34" charset="0"/>
                <a:cs typeface="Times New Roman" panose="02020603050405020304" pitchFamily="18" charset="0"/>
              </a:rPr>
              <a:t>diagnosed</a:t>
            </a:r>
            <a:r>
              <a:rPr lang="ro-RO" sz="900" dirty="0" smtClean="0">
                <a:solidFill>
                  <a:prstClr val="black"/>
                </a:solidFill>
                <a:latin typeface="Calibri"/>
                <a:ea typeface="Calibri" panose="020F0502020204030204" pitchFamily="34" charset="0"/>
                <a:cs typeface="Times New Roman" panose="02020603050405020304" pitchFamily="18" charset="0"/>
              </a:rPr>
              <a:t> with </a:t>
            </a:r>
            <a:r>
              <a:rPr lang="ro-RO" sz="900" dirty="0" err="1" smtClean="0">
                <a:solidFill>
                  <a:prstClr val="black"/>
                </a:solidFill>
                <a:latin typeface="Calibri"/>
                <a:ea typeface="Calibri" panose="020F0502020204030204" pitchFamily="34" charset="0"/>
                <a:cs typeface="Times New Roman" panose="02020603050405020304" pitchFamily="18" charset="0"/>
              </a:rPr>
              <a:t>liver</a:t>
            </a:r>
            <a:r>
              <a:rPr lang="ro-RO" sz="900" dirty="0" smtClean="0">
                <a:solidFill>
                  <a:prstClr val="black"/>
                </a:solidFill>
                <a:latin typeface="Calibri"/>
                <a:ea typeface="Calibri" panose="020F0502020204030204" pitchFamily="34" charset="0"/>
                <a:cs typeface="Times New Roman" panose="02020603050405020304" pitchFamily="18" charset="0"/>
              </a:rPr>
              <a:t> </a:t>
            </a:r>
            <a:r>
              <a:rPr lang="ro-RO" sz="900" dirty="0" err="1" smtClean="0">
                <a:solidFill>
                  <a:prstClr val="black"/>
                </a:solidFill>
                <a:latin typeface="Calibri"/>
                <a:ea typeface="Calibri" panose="020F0502020204030204" pitchFamily="34" charset="0"/>
                <a:cs typeface="Times New Roman" panose="02020603050405020304" pitchFamily="18" charset="0"/>
              </a:rPr>
              <a:t>cirrhosis</a:t>
            </a:r>
            <a:r>
              <a:rPr lang="ro-RO" sz="900" dirty="0" smtClean="0">
                <a:solidFill>
                  <a:prstClr val="black"/>
                </a:solidFill>
                <a:latin typeface="Calibri"/>
                <a:ea typeface="Calibri" panose="020F0502020204030204" pitchFamily="34" charset="0"/>
                <a:cs typeface="Times New Roman" panose="02020603050405020304" pitchFamily="18" charset="0"/>
              </a:rPr>
              <a:t>.</a:t>
            </a:r>
            <a:endParaRPr lang="ro-RO" sz="900" dirty="0">
              <a:solidFill>
                <a:prstClr val="black"/>
              </a:solidFill>
              <a:latin typeface="Calibri"/>
              <a:ea typeface="Times New Roman" panose="02020603050405020304" pitchFamily="18" charset="0"/>
            </a:endParaRPr>
          </a:p>
        </p:txBody>
      </p:sp>
      <p:sp>
        <p:nvSpPr>
          <p:cNvPr id="14" name="Text Box 7"/>
          <p:cNvSpPr txBox="1">
            <a:spLocks noChangeArrowheads="1"/>
          </p:cNvSpPr>
          <p:nvPr/>
        </p:nvSpPr>
        <p:spPr bwMode="auto">
          <a:xfrm>
            <a:off x="30163" y="3451225"/>
            <a:ext cx="2347912" cy="287338"/>
          </a:xfrm>
          <a:prstGeom prst="rect">
            <a:avLst/>
          </a:prstGeom>
          <a:noFill/>
          <a:ln w="76200">
            <a:solidFill>
              <a:schemeClr val="accent4"/>
            </a:solidFill>
            <a:miter lim="800000"/>
            <a:headEnd/>
            <a:tailEnd/>
          </a:ln>
        </p:spPr>
        <p:txBody>
          <a:bodyPr lIns="124853" tIns="62428" rIns="124853" bIns="62428">
            <a:spAutoFit/>
          </a:bodyPr>
          <a:lstStyle/>
          <a:p>
            <a:pPr algn="ctr" defTabSz="4319588" fontAlgn="base">
              <a:spcBef>
                <a:spcPct val="0"/>
              </a:spcBef>
              <a:spcAft>
                <a:spcPct val="0"/>
              </a:spcAft>
              <a:defRPr/>
            </a:pPr>
            <a:r>
              <a:rPr lang="en-US" altLang="en-US" sz="1050" b="1" dirty="0">
                <a:solidFill>
                  <a:srgbClr val="0A2A48"/>
                </a:solidFill>
                <a:latin typeface="Univers"/>
                <a:cs typeface="Arial" pitchFamily="34" charset="0"/>
              </a:rPr>
              <a:t>Material </a:t>
            </a:r>
            <a:r>
              <a:rPr lang="ro-RO" altLang="en-US" sz="1050" b="1" dirty="0" err="1">
                <a:solidFill>
                  <a:srgbClr val="0A2A48"/>
                </a:solidFill>
                <a:latin typeface="Univers"/>
                <a:cs typeface="Arial" pitchFamily="34" charset="0"/>
              </a:rPr>
              <a:t>and</a:t>
            </a:r>
            <a:r>
              <a:rPr lang="ro-RO" altLang="en-US" sz="1050" b="1" dirty="0">
                <a:solidFill>
                  <a:srgbClr val="0A2A48"/>
                </a:solidFill>
                <a:latin typeface="Univers"/>
                <a:cs typeface="Arial" pitchFamily="34" charset="0"/>
              </a:rPr>
              <a:t> </a:t>
            </a:r>
            <a:r>
              <a:rPr lang="ro-RO" altLang="en-US" sz="1050" b="1" dirty="0" err="1">
                <a:solidFill>
                  <a:srgbClr val="0A2A48"/>
                </a:solidFill>
                <a:latin typeface="Univers"/>
                <a:cs typeface="Arial" pitchFamily="34" charset="0"/>
              </a:rPr>
              <a:t>Methods</a:t>
            </a:r>
            <a:endParaRPr lang="es-ES" altLang="en-US" sz="1050" b="1" dirty="0">
              <a:solidFill>
                <a:srgbClr val="0A2A48"/>
              </a:solidFill>
              <a:latin typeface="Univers"/>
              <a:cs typeface="Arial" pitchFamily="34" charset="0"/>
            </a:endParaRPr>
          </a:p>
        </p:txBody>
      </p:sp>
      <p:sp>
        <p:nvSpPr>
          <p:cNvPr id="2057" name="Text Box 18"/>
          <p:cNvSpPr txBox="1">
            <a:spLocks noChangeArrowheads="1"/>
          </p:cNvSpPr>
          <p:nvPr/>
        </p:nvSpPr>
        <p:spPr bwMode="auto">
          <a:xfrm>
            <a:off x="12700" y="3835400"/>
            <a:ext cx="5143500" cy="541338"/>
          </a:xfrm>
          <a:prstGeom prst="rect">
            <a:avLst/>
          </a:prstGeom>
          <a:solidFill>
            <a:schemeClr val="accent4">
              <a:lumMod val="20000"/>
              <a:lumOff val="80000"/>
            </a:schemeClr>
          </a:solidFill>
          <a:ln w="76200">
            <a:noFill/>
            <a:miter lim="800000"/>
            <a:headEnd/>
            <a:tailEnd/>
          </a:ln>
        </p:spPr>
        <p:txBody>
          <a:bodyPr lIns="124853" tIns="62428" rIns="124853" bIns="62428">
            <a:spAutoFit/>
          </a:bodyPr>
          <a:lstStyle>
            <a:lvl1pPr defTabSz="4319588" eaLnBrk="0" hangingPunct="0">
              <a:defRPr>
                <a:solidFill>
                  <a:schemeClr val="tx1"/>
                </a:solidFill>
                <a:latin typeface="Arial" panose="020B0604020202020204" pitchFamily="34" charset="0"/>
                <a:cs typeface="Arial" panose="020B0604020202020204" pitchFamily="34" charset="0"/>
              </a:defRPr>
            </a:lvl1pPr>
            <a:lvl2pPr marL="742950" indent="-285750" defTabSz="4319588" eaLnBrk="0" hangingPunct="0">
              <a:defRPr>
                <a:solidFill>
                  <a:schemeClr val="tx1"/>
                </a:solidFill>
                <a:latin typeface="Arial" panose="020B0604020202020204" pitchFamily="34" charset="0"/>
                <a:cs typeface="Arial" panose="020B0604020202020204" pitchFamily="34" charset="0"/>
              </a:defRPr>
            </a:lvl2pPr>
            <a:lvl3pPr marL="1143000" indent="-228600" defTabSz="4319588" eaLnBrk="0" hangingPunct="0">
              <a:defRPr>
                <a:solidFill>
                  <a:schemeClr val="tx1"/>
                </a:solidFill>
                <a:latin typeface="Arial" panose="020B0604020202020204" pitchFamily="34" charset="0"/>
                <a:cs typeface="Arial" panose="020B0604020202020204" pitchFamily="34" charset="0"/>
              </a:defRPr>
            </a:lvl3pPr>
            <a:lvl4pPr marL="1600200" indent="-228600" defTabSz="4319588" eaLnBrk="0" hangingPunct="0">
              <a:defRPr>
                <a:solidFill>
                  <a:schemeClr val="tx1"/>
                </a:solidFill>
                <a:latin typeface="Arial" panose="020B0604020202020204" pitchFamily="34" charset="0"/>
                <a:cs typeface="Arial" panose="020B0604020202020204" pitchFamily="34" charset="0"/>
              </a:defRPr>
            </a:lvl4pPr>
            <a:lvl5pPr marL="2057400" indent="-228600" defTabSz="4319588" eaLnBrk="0" hangingPunct="0">
              <a:defRPr>
                <a:solidFill>
                  <a:schemeClr val="tx1"/>
                </a:solidFill>
                <a:latin typeface="Arial" panose="020B0604020202020204" pitchFamily="34" charset="0"/>
                <a:cs typeface="Arial" panose="020B0604020202020204" pitchFamily="34" charset="0"/>
              </a:defRPr>
            </a:lvl5pPr>
            <a:lvl6pPr marL="25146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fontAlgn="base" hangingPunct="1">
              <a:spcBef>
                <a:spcPct val="0"/>
              </a:spcBef>
              <a:spcAft>
                <a:spcPct val="0"/>
              </a:spcAft>
              <a:defRPr/>
            </a:pPr>
            <a:r>
              <a:rPr lang="it-IT" sz="900" dirty="0" smtClean="0">
                <a:solidFill>
                  <a:prstClr val="black"/>
                </a:solidFill>
                <a:latin typeface="Calibri"/>
                <a:ea typeface="Times New Roman" panose="02020603050405020304" pitchFamily="18" charset="0"/>
                <a:cs typeface="Times New Roman" panose="02020603050405020304" pitchFamily="18" charset="0"/>
              </a:rPr>
              <a:t>We performed a retrospective analysis of all cases of CDI admitted to our institute between January 2012 and December 2018. </a:t>
            </a:r>
            <a:r>
              <a:rPr lang="ro-RO" sz="900" dirty="0" smtClean="0">
                <a:solidFill>
                  <a:prstClr val="black"/>
                </a:solidFill>
                <a:latin typeface="Calibri"/>
                <a:ea typeface="Calibri" panose="020F0502020204030204" pitchFamily="34" charset="0"/>
                <a:cs typeface="Times New Roman" panose="02020603050405020304" pitchFamily="18" charset="0"/>
              </a:rPr>
              <a:t>CDI was </a:t>
            </a:r>
            <a:r>
              <a:rPr lang="ro-RO" sz="900" dirty="0" err="1" smtClean="0">
                <a:solidFill>
                  <a:prstClr val="black"/>
                </a:solidFill>
                <a:latin typeface="Calibri"/>
                <a:ea typeface="Calibri" panose="020F0502020204030204" pitchFamily="34" charset="0"/>
                <a:cs typeface="Times New Roman" panose="02020603050405020304" pitchFamily="18" charset="0"/>
              </a:rPr>
              <a:t>defined</a:t>
            </a:r>
            <a:r>
              <a:rPr lang="ro-RO" sz="900" dirty="0" smtClean="0">
                <a:solidFill>
                  <a:prstClr val="black"/>
                </a:solidFill>
                <a:latin typeface="Calibri"/>
                <a:ea typeface="Calibri" panose="020F0502020204030204" pitchFamily="34" charset="0"/>
                <a:cs typeface="Times New Roman" panose="02020603050405020304" pitchFamily="18" charset="0"/>
              </a:rPr>
              <a:t> as </a:t>
            </a:r>
            <a:r>
              <a:rPr lang="ro-RO" sz="900" dirty="0" smtClean="0">
                <a:solidFill>
                  <a:srgbClr val="231F20"/>
                </a:solidFill>
                <a:latin typeface="Calibri"/>
                <a:ea typeface="MinionPro-Regular"/>
                <a:cs typeface="Times New Roman" panose="02020603050405020304" pitchFamily="18" charset="0"/>
              </a:rPr>
              <a:t>the </a:t>
            </a:r>
            <a:r>
              <a:rPr lang="ro-RO" sz="900" dirty="0" err="1" smtClean="0">
                <a:solidFill>
                  <a:srgbClr val="231F20"/>
                </a:solidFill>
                <a:latin typeface="Calibri"/>
                <a:ea typeface="MinionPro-Regular"/>
                <a:cs typeface="Times New Roman" panose="02020603050405020304" pitchFamily="18" charset="0"/>
              </a:rPr>
              <a:t>presence</a:t>
            </a:r>
            <a:r>
              <a:rPr lang="ro-RO" sz="900" dirty="0" smtClean="0">
                <a:solidFill>
                  <a:srgbClr val="231F20"/>
                </a:solidFill>
                <a:latin typeface="Calibri"/>
                <a:ea typeface="MinionPro-Regular"/>
                <a:cs typeface="Times New Roman" panose="02020603050405020304" pitchFamily="18" charset="0"/>
              </a:rPr>
              <a:t> of </a:t>
            </a:r>
            <a:r>
              <a:rPr lang="ro-RO" sz="900" dirty="0" err="1" smtClean="0">
                <a:solidFill>
                  <a:srgbClr val="231F20"/>
                </a:solidFill>
                <a:latin typeface="Calibri"/>
                <a:ea typeface="MinionPro-Regular"/>
                <a:cs typeface="Times New Roman" panose="02020603050405020304" pitchFamily="18" charset="0"/>
              </a:rPr>
              <a:t>toxin</a:t>
            </a:r>
            <a:r>
              <a:rPr lang="ro-RO" sz="900" dirty="0" smtClean="0">
                <a:solidFill>
                  <a:srgbClr val="231F20"/>
                </a:solidFill>
                <a:latin typeface="Calibri"/>
                <a:ea typeface="MinionPro-Regular"/>
                <a:cs typeface="Times New Roman" panose="02020603050405020304" pitchFamily="18" charset="0"/>
              </a:rPr>
              <a:t> A or B (or both) in </a:t>
            </a:r>
            <a:r>
              <a:rPr lang="ro-RO" sz="900" dirty="0" smtClean="0">
                <a:solidFill>
                  <a:prstClr val="black"/>
                </a:solidFill>
                <a:latin typeface="Calibri"/>
                <a:ea typeface="Calibri" panose="020F0502020204030204" pitchFamily="34" charset="0"/>
                <a:cs typeface="Times New Roman" panose="02020603050405020304" pitchFamily="18" charset="0"/>
              </a:rPr>
              <a:t>a </a:t>
            </a:r>
            <a:r>
              <a:rPr lang="ro-RO" sz="900" dirty="0" err="1" smtClean="0">
                <a:solidFill>
                  <a:prstClr val="black"/>
                </a:solidFill>
                <a:latin typeface="Calibri"/>
                <a:ea typeface="Calibri" panose="020F0502020204030204" pitchFamily="34" charset="0"/>
                <a:cs typeface="Times New Roman" panose="02020603050405020304" pitchFamily="18" charset="0"/>
              </a:rPr>
              <a:t>diarrhoeal</a:t>
            </a:r>
            <a:r>
              <a:rPr lang="ro-RO" sz="900" dirty="0" smtClean="0">
                <a:solidFill>
                  <a:prstClr val="black"/>
                </a:solidFill>
                <a:latin typeface="Calibri"/>
                <a:ea typeface="Calibri" panose="020F0502020204030204" pitchFamily="34" charset="0"/>
                <a:cs typeface="Times New Roman" panose="02020603050405020304" pitchFamily="18" charset="0"/>
              </a:rPr>
              <a:t> specimen </a:t>
            </a:r>
            <a:r>
              <a:rPr lang="ro-RO" sz="900" dirty="0" err="1" smtClean="0">
                <a:solidFill>
                  <a:prstClr val="black"/>
                </a:solidFill>
                <a:latin typeface="Calibri"/>
                <a:ea typeface="Calibri" panose="020F0502020204030204" pitchFamily="34" charset="0"/>
                <a:cs typeface="Times New Roman" panose="02020603050405020304" pitchFamily="18" charset="0"/>
              </a:rPr>
              <a:t>stool</a:t>
            </a:r>
            <a:r>
              <a:rPr lang="ro-RO" sz="900" dirty="0" smtClean="0">
                <a:solidFill>
                  <a:prstClr val="black"/>
                </a:solidFill>
                <a:latin typeface="Calibri"/>
                <a:ea typeface="Calibri" panose="020F0502020204030204" pitchFamily="34" charset="0"/>
                <a:cs typeface="Times New Roman" panose="02020603050405020304" pitchFamily="18" charset="0"/>
              </a:rPr>
              <a:t>, and </a:t>
            </a:r>
            <a:r>
              <a:rPr lang="ro-RO" sz="900" dirty="0" err="1" smtClean="0">
                <a:solidFill>
                  <a:prstClr val="black"/>
                </a:solidFill>
                <a:latin typeface="Calibri"/>
                <a:ea typeface="Calibri" panose="020F0502020204030204" pitchFamily="34" charset="0"/>
                <a:cs typeface="Times New Roman" panose="02020603050405020304" pitchFamily="18" charset="0"/>
              </a:rPr>
              <a:t>classified</a:t>
            </a:r>
            <a:r>
              <a:rPr lang="ro-RO" sz="900" dirty="0" smtClean="0">
                <a:solidFill>
                  <a:prstClr val="black"/>
                </a:solidFill>
                <a:latin typeface="Calibri"/>
                <a:ea typeface="Calibri" panose="020F0502020204030204" pitchFamily="34" charset="0"/>
                <a:cs typeface="Times New Roman" panose="02020603050405020304" pitchFamily="18" charset="0"/>
              </a:rPr>
              <a:t> as </a:t>
            </a:r>
            <a:r>
              <a:rPr lang="ro-RO" sz="900" dirty="0" err="1" smtClean="0">
                <a:solidFill>
                  <a:prstClr val="black"/>
                </a:solidFill>
                <a:latin typeface="Calibri"/>
                <a:ea typeface="Calibri" panose="020F0502020204030204" pitchFamily="34" charset="0"/>
                <a:cs typeface="Times New Roman" panose="02020603050405020304" pitchFamily="18" charset="0"/>
              </a:rPr>
              <a:t>community</a:t>
            </a:r>
            <a:r>
              <a:rPr lang="ro-RO" sz="900" dirty="0" smtClean="0">
                <a:solidFill>
                  <a:prstClr val="black"/>
                </a:solidFill>
                <a:latin typeface="Calibri"/>
                <a:ea typeface="Calibri" panose="020F0502020204030204" pitchFamily="34" charset="0"/>
                <a:cs typeface="Times New Roman" panose="02020603050405020304" pitchFamily="18" charset="0"/>
              </a:rPr>
              <a:t>-associated</a:t>
            </a:r>
            <a:r>
              <a:rPr lang="ro-RO" sz="900" dirty="0" smtClean="0">
                <a:solidFill>
                  <a:srgbClr val="231F20"/>
                </a:solidFill>
                <a:latin typeface="Calibri"/>
                <a:ea typeface="MinionPro-Regular"/>
                <a:cs typeface="Times New Roman" panose="02020603050405020304" pitchFamily="18" charset="0"/>
              </a:rPr>
              <a:t> </a:t>
            </a:r>
            <a:r>
              <a:rPr lang="ro-RO" sz="900" dirty="0" smtClean="0">
                <a:solidFill>
                  <a:prstClr val="black"/>
                </a:solidFill>
                <a:latin typeface="Calibri"/>
                <a:ea typeface="Calibri" panose="020F0502020204030204" pitchFamily="34" charset="0"/>
                <a:cs typeface="Times New Roman" panose="02020603050405020304" pitchFamily="18" charset="0"/>
              </a:rPr>
              <a:t>or </a:t>
            </a:r>
            <a:r>
              <a:rPr lang="ro-RO" sz="900" dirty="0" err="1" smtClean="0">
                <a:solidFill>
                  <a:prstClr val="black"/>
                </a:solidFill>
                <a:latin typeface="Calibri"/>
                <a:ea typeface="Calibri" panose="020F0502020204030204" pitchFamily="34" charset="0"/>
                <a:cs typeface="Times New Roman" panose="02020603050405020304" pitchFamily="18" charset="0"/>
              </a:rPr>
              <a:t>healthcare</a:t>
            </a:r>
            <a:r>
              <a:rPr lang="ro-RO" sz="900" dirty="0" smtClean="0">
                <a:solidFill>
                  <a:prstClr val="black"/>
                </a:solidFill>
                <a:latin typeface="Calibri"/>
                <a:ea typeface="Calibri" panose="020F0502020204030204" pitchFamily="34" charset="0"/>
                <a:cs typeface="Times New Roman" panose="02020603050405020304" pitchFamily="18" charset="0"/>
              </a:rPr>
              <a:t>-associated.</a:t>
            </a:r>
            <a:endParaRPr lang="en-US" altLang="en-US" sz="1600" dirty="0" smtClean="0">
              <a:solidFill>
                <a:srgbClr val="0F3744"/>
              </a:solidFill>
              <a:latin typeface="Calibri"/>
            </a:endParaRPr>
          </a:p>
        </p:txBody>
      </p:sp>
      <p:sp>
        <p:nvSpPr>
          <p:cNvPr id="17" name="Text Box 7"/>
          <p:cNvSpPr txBox="1">
            <a:spLocks noChangeArrowheads="1"/>
          </p:cNvSpPr>
          <p:nvPr/>
        </p:nvSpPr>
        <p:spPr bwMode="auto">
          <a:xfrm>
            <a:off x="1392238" y="4498975"/>
            <a:ext cx="2214562" cy="285750"/>
          </a:xfrm>
          <a:prstGeom prst="rect">
            <a:avLst/>
          </a:prstGeom>
          <a:solidFill>
            <a:schemeClr val="accent2">
              <a:lumMod val="20000"/>
              <a:lumOff val="80000"/>
            </a:schemeClr>
          </a:solidFill>
          <a:ln w="76200">
            <a:solidFill>
              <a:schemeClr val="accent4"/>
            </a:solidFill>
            <a:miter lim="800000"/>
            <a:headEnd/>
            <a:tailEnd/>
          </a:ln>
        </p:spPr>
        <p:txBody>
          <a:bodyPr lIns="124853" tIns="62428" rIns="124853" bIns="62428">
            <a:spAutoFit/>
          </a:bodyPr>
          <a:lstStyle/>
          <a:p>
            <a:pPr algn="ctr" defTabSz="4319588" fontAlgn="base">
              <a:spcBef>
                <a:spcPct val="0"/>
              </a:spcBef>
              <a:spcAft>
                <a:spcPct val="0"/>
              </a:spcAft>
              <a:defRPr/>
            </a:pPr>
            <a:r>
              <a:rPr lang="en-US" altLang="en-US" sz="1050" b="1" dirty="0">
                <a:solidFill>
                  <a:srgbClr val="0A2A48"/>
                </a:solidFill>
                <a:latin typeface="Univers"/>
                <a:cs typeface="Arial" pitchFamily="34" charset="0"/>
              </a:rPr>
              <a:t>Re</a:t>
            </a:r>
            <a:r>
              <a:rPr lang="ro-RO" altLang="en-US" sz="1050" b="1" dirty="0" err="1">
                <a:solidFill>
                  <a:srgbClr val="0A2A48"/>
                </a:solidFill>
                <a:latin typeface="Univers"/>
                <a:cs typeface="Arial" pitchFamily="34" charset="0"/>
              </a:rPr>
              <a:t>sults</a:t>
            </a:r>
            <a:endParaRPr lang="es-ES" altLang="en-US" sz="1050" b="1" dirty="0">
              <a:solidFill>
                <a:srgbClr val="0A2A48"/>
              </a:solidFill>
              <a:latin typeface="Univers"/>
              <a:cs typeface="Arial" pitchFamily="34" charset="0"/>
            </a:endParaRPr>
          </a:p>
        </p:txBody>
      </p:sp>
      <p:sp>
        <p:nvSpPr>
          <p:cNvPr id="20" name="Text Box 7"/>
          <p:cNvSpPr txBox="1">
            <a:spLocks noChangeArrowheads="1"/>
          </p:cNvSpPr>
          <p:nvPr/>
        </p:nvSpPr>
        <p:spPr bwMode="auto">
          <a:xfrm>
            <a:off x="30163" y="7858125"/>
            <a:ext cx="5033962" cy="287338"/>
          </a:xfrm>
          <a:prstGeom prst="rect">
            <a:avLst/>
          </a:prstGeom>
          <a:solidFill>
            <a:schemeClr val="accent2">
              <a:lumMod val="20000"/>
              <a:lumOff val="80000"/>
            </a:schemeClr>
          </a:solidFill>
          <a:ln w="76200">
            <a:solidFill>
              <a:schemeClr val="accent4"/>
            </a:solidFill>
            <a:miter lim="800000"/>
            <a:headEnd/>
            <a:tailEnd/>
          </a:ln>
        </p:spPr>
        <p:txBody>
          <a:bodyPr lIns="124853" tIns="62428" rIns="124853" bIns="62428">
            <a:spAutoFit/>
          </a:bodyPr>
          <a:lstStyle/>
          <a:p>
            <a:pPr algn="ctr" defTabSz="4319588" fontAlgn="base">
              <a:spcBef>
                <a:spcPct val="0"/>
              </a:spcBef>
              <a:spcAft>
                <a:spcPct val="0"/>
              </a:spcAft>
              <a:defRPr/>
            </a:pPr>
            <a:r>
              <a:rPr lang="ro-RO" altLang="en-US" sz="1050" b="1" dirty="0" err="1">
                <a:solidFill>
                  <a:srgbClr val="0A2A48"/>
                </a:solidFill>
                <a:latin typeface="Univers"/>
                <a:cs typeface="Arial" pitchFamily="34" charset="0"/>
              </a:rPr>
              <a:t>Conclusions</a:t>
            </a:r>
            <a:endParaRPr lang="es-ES" altLang="en-US" sz="1050" b="1" dirty="0">
              <a:solidFill>
                <a:srgbClr val="0A2A48"/>
              </a:solidFill>
              <a:latin typeface="Univers"/>
              <a:cs typeface="Arial" pitchFamily="34" charset="0"/>
            </a:endParaRPr>
          </a:p>
        </p:txBody>
      </p:sp>
      <p:sp>
        <p:nvSpPr>
          <p:cNvPr id="2061" name="Text Box 18"/>
          <p:cNvSpPr txBox="1">
            <a:spLocks noChangeArrowheads="1"/>
          </p:cNvSpPr>
          <p:nvPr/>
        </p:nvSpPr>
        <p:spPr bwMode="auto">
          <a:xfrm>
            <a:off x="2643188" y="5578475"/>
            <a:ext cx="2214562" cy="1541463"/>
          </a:xfrm>
          <a:prstGeom prst="rect">
            <a:avLst/>
          </a:prstGeom>
          <a:noFill/>
          <a:ln w="76200">
            <a:solidFill>
              <a:schemeClr val="accent4"/>
            </a:solidFill>
            <a:miter lim="800000"/>
            <a:headEnd/>
            <a:tailEnd/>
          </a:ln>
          <a:extLst>
            <a:ext uri="{909E8E84-426E-40DD-AFC4-6F175D3DCCD1}">
              <a14:hiddenFill xmlns:a14="http://schemas.microsoft.com/office/drawing/2010/main">
                <a:solidFill>
                  <a:srgbClr val="FFFFFF"/>
                </a:solidFill>
              </a14:hiddenFill>
            </a:ext>
          </a:extLst>
        </p:spPr>
        <p:txBody>
          <a:bodyPr lIns="124853" tIns="62428" rIns="124853" bIns="62428">
            <a:spAutoFit/>
          </a:bodyPr>
          <a:lstStyle>
            <a:lvl1pPr defTabSz="4319588" eaLnBrk="0" hangingPunct="0">
              <a:defRPr>
                <a:solidFill>
                  <a:schemeClr val="tx1"/>
                </a:solidFill>
                <a:latin typeface="Arial" panose="020B0604020202020204" pitchFamily="34" charset="0"/>
                <a:cs typeface="Arial" panose="020B0604020202020204" pitchFamily="34" charset="0"/>
              </a:defRPr>
            </a:lvl1pPr>
            <a:lvl2pPr marL="742950" indent="-285750" defTabSz="4319588" eaLnBrk="0" hangingPunct="0">
              <a:defRPr>
                <a:solidFill>
                  <a:schemeClr val="tx1"/>
                </a:solidFill>
                <a:latin typeface="Arial" panose="020B0604020202020204" pitchFamily="34" charset="0"/>
                <a:cs typeface="Arial" panose="020B0604020202020204" pitchFamily="34" charset="0"/>
              </a:defRPr>
            </a:lvl2pPr>
            <a:lvl3pPr marL="1143000" indent="-228600" defTabSz="4319588" eaLnBrk="0" hangingPunct="0">
              <a:defRPr>
                <a:solidFill>
                  <a:schemeClr val="tx1"/>
                </a:solidFill>
                <a:latin typeface="Arial" panose="020B0604020202020204" pitchFamily="34" charset="0"/>
                <a:cs typeface="Arial" panose="020B0604020202020204" pitchFamily="34" charset="0"/>
              </a:defRPr>
            </a:lvl3pPr>
            <a:lvl4pPr marL="1600200" indent="-228600" defTabSz="4319588" eaLnBrk="0" hangingPunct="0">
              <a:defRPr>
                <a:solidFill>
                  <a:schemeClr val="tx1"/>
                </a:solidFill>
                <a:latin typeface="Arial" panose="020B0604020202020204" pitchFamily="34" charset="0"/>
                <a:cs typeface="Arial" panose="020B0604020202020204" pitchFamily="34" charset="0"/>
              </a:defRPr>
            </a:lvl4pPr>
            <a:lvl5pPr marL="2057400" indent="-228600" defTabSz="4319588" eaLnBrk="0" hangingPunct="0">
              <a:defRPr>
                <a:solidFill>
                  <a:schemeClr val="tx1"/>
                </a:solidFill>
                <a:latin typeface="Arial" panose="020B0604020202020204" pitchFamily="34" charset="0"/>
                <a:cs typeface="Arial" panose="020B0604020202020204" pitchFamily="34" charset="0"/>
              </a:defRPr>
            </a:lvl5pPr>
            <a:lvl6pPr marL="25146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fontAlgn="base">
              <a:lnSpc>
                <a:spcPct val="115000"/>
              </a:lnSpc>
              <a:spcBef>
                <a:spcPct val="0"/>
              </a:spcBef>
              <a:defRPr/>
            </a:pPr>
            <a:r>
              <a:rPr lang="ro-RO" sz="800" dirty="0" smtClean="0">
                <a:solidFill>
                  <a:prstClr val="black"/>
                </a:solidFill>
                <a:latin typeface="Calibri"/>
                <a:ea typeface="Calibri" panose="020F0502020204030204" pitchFamily="34" charset="0"/>
                <a:cs typeface="Times New Roman" panose="02020603050405020304" pitchFamily="18" charset="0"/>
              </a:rPr>
              <a:t>Over the study period, </a:t>
            </a:r>
            <a:r>
              <a:rPr lang="ro-RO" sz="800" dirty="0" err="1" smtClean="0">
                <a:solidFill>
                  <a:prstClr val="black"/>
                </a:solidFill>
                <a:latin typeface="Calibri"/>
                <a:ea typeface="Calibri" panose="020F0502020204030204" pitchFamily="34" charset="0"/>
                <a:cs typeface="Times New Roman" panose="02020603050405020304" pitchFamily="18" charset="0"/>
              </a:rPr>
              <a:t>there</a:t>
            </a:r>
            <a:r>
              <a:rPr lang="ro-RO" sz="800" dirty="0" smtClean="0">
                <a:solidFill>
                  <a:prstClr val="black"/>
                </a:solidFill>
                <a:latin typeface="Calibri"/>
                <a:ea typeface="Calibri" panose="020F0502020204030204" pitchFamily="34" charset="0"/>
                <a:cs typeface="Times New Roman" panose="02020603050405020304" pitchFamily="18" charset="0"/>
              </a:rPr>
              <a:t> was a significant </a:t>
            </a:r>
            <a:r>
              <a:rPr lang="ro-RO" sz="800" dirty="0" err="1" smtClean="0">
                <a:solidFill>
                  <a:prstClr val="black"/>
                </a:solidFill>
                <a:latin typeface="Calibri"/>
                <a:ea typeface="Calibri" panose="020F0502020204030204" pitchFamily="34" charset="0"/>
                <a:cs typeface="Times New Roman" panose="02020603050405020304" pitchFamily="18" charset="0"/>
              </a:rPr>
              <a:t>increase</a:t>
            </a:r>
            <a:r>
              <a:rPr lang="ro-RO" sz="800" dirty="0" smtClean="0">
                <a:solidFill>
                  <a:prstClr val="black"/>
                </a:solidFill>
                <a:latin typeface="Calibri"/>
                <a:ea typeface="Calibri" panose="020F0502020204030204" pitchFamily="34" charset="0"/>
                <a:cs typeface="Times New Roman" panose="02020603050405020304" pitchFamily="18" charset="0"/>
              </a:rPr>
              <a:t> in the </a:t>
            </a:r>
            <a:r>
              <a:rPr lang="ro-RO" sz="800" dirty="0" err="1" smtClean="0">
                <a:solidFill>
                  <a:prstClr val="black"/>
                </a:solidFill>
                <a:latin typeface="Calibri"/>
                <a:ea typeface="Calibri" panose="020F0502020204030204" pitchFamily="34" charset="0"/>
                <a:cs typeface="Times New Roman" panose="02020603050405020304" pitchFamily="18" charset="0"/>
              </a:rPr>
              <a:t>overall</a:t>
            </a:r>
            <a:r>
              <a:rPr lang="ro-RO" sz="800" dirty="0" smtClean="0">
                <a:solidFill>
                  <a:prstClr val="black"/>
                </a:solidFill>
                <a:latin typeface="Calibri"/>
                <a:ea typeface="Calibri" panose="020F0502020204030204" pitchFamily="34" charset="0"/>
                <a:cs typeface="Times New Roman" panose="02020603050405020304" pitchFamily="18" charset="0"/>
              </a:rPr>
              <a:t> incidence </a:t>
            </a:r>
            <a:r>
              <a:rPr lang="ro-RO" sz="800" dirty="0" err="1" smtClean="0">
                <a:solidFill>
                  <a:prstClr val="black"/>
                </a:solidFill>
                <a:latin typeface="Calibri"/>
                <a:ea typeface="Calibri" panose="020F0502020204030204" pitchFamily="34" charset="0"/>
                <a:cs typeface="Times New Roman" panose="02020603050405020304" pitchFamily="18" charset="0"/>
              </a:rPr>
              <a:t>rates</a:t>
            </a:r>
            <a:r>
              <a:rPr lang="ro-RO" sz="800" dirty="0" smtClean="0">
                <a:solidFill>
                  <a:prstClr val="black"/>
                </a:solidFill>
                <a:latin typeface="Calibri"/>
                <a:ea typeface="Calibri" panose="020F0502020204030204" pitchFamily="34" charset="0"/>
                <a:cs typeface="Times New Roman" panose="02020603050405020304" pitchFamily="18" charset="0"/>
              </a:rPr>
              <a:t> of CDI, with </a:t>
            </a:r>
            <a:r>
              <a:rPr lang="ro-RO" sz="800" dirty="0" err="1" smtClean="0">
                <a:solidFill>
                  <a:prstClr val="black"/>
                </a:solidFill>
                <a:latin typeface="Calibri"/>
                <a:ea typeface="Calibri" panose="020F0502020204030204" pitchFamily="34" charset="0"/>
                <a:cs typeface="Times New Roman" panose="02020603050405020304" pitchFamily="18" charset="0"/>
              </a:rPr>
              <a:t>almost</a:t>
            </a:r>
            <a:r>
              <a:rPr lang="ro-RO" sz="800" dirty="0" smtClean="0">
                <a:solidFill>
                  <a:prstClr val="black"/>
                </a:solidFill>
                <a:latin typeface="Calibri"/>
                <a:ea typeface="Calibri" panose="020F0502020204030204" pitchFamily="34" charset="0"/>
                <a:cs typeface="Times New Roman" panose="02020603050405020304" pitchFamily="18" charset="0"/>
              </a:rPr>
              <a:t> 3.9 </a:t>
            </a:r>
            <a:r>
              <a:rPr lang="ro-RO" sz="800" dirty="0" err="1" smtClean="0">
                <a:solidFill>
                  <a:prstClr val="black"/>
                </a:solidFill>
                <a:latin typeface="Calibri"/>
                <a:ea typeface="Calibri" panose="020F0502020204030204" pitchFamily="34" charset="0"/>
                <a:cs typeface="Times New Roman" panose="02020603050405020304" pitchFamily="18" charset="0"/>
              </a:rPr>
              <a:t>cases</a:t>
            </a:r>
            <a:r>
              <a:rPr lang="ro-RO" sz="800" dirty="0" smtClean="0">
                <a:solidFill>
                  <a:prstClr val="black"/>
                </a:solidFill>
                <a:latin typeface="Calibri"/>
                <a:ea typeface="Calibri" panose="020F0502020204030204" pitchFamily="34" charset="0"/>
                <a:cs typeface="Times New Roman" panose="02020603050405020304" pitchFamily="18" charset="0"/>
              </a:rPr>
              <a:t>/1000 </a:t>
            </a:r>
            <a:r>
              <a:rPr lang="ro-RO" sz="800" dirty="0" err="1" smtClean="0">
                <a:solidFill>
                  <a:prstClr val="black"/>
                </a:solidFill>
                <a:latin typeface="Calibri"/>
                <a:ea typeface="Calibri" panose="020F0502020204030204" pitchFamily="34" charset="0"/>
                <a:cs typeface="Times New Roman" panose="02020603050405020304" pitchFamily="18" charset="0"/>
              </a:rPr>
              <a:t>admissions</a:t>
            </a:r>
            <a:r>
              <a:rPr lang="ro-RO" sz="800" dirty="0" smtClean="0">
                <a:solidFill>
                  <a:prstClr val="black"/>
                </a:solidFill>
                <a:latin typeface="Calibri"/>
                <a:ea typeface="Calibri" panose="020F0502020204030204" pitchFamily="34" charset="0"/>
                <a:cs typeface="Times New Roman" panose="02020603050405020304" pitchFamily="18" charset="0"/>
              </a:rPr>
              <a:t> in 2012 and 21.3 </a:t>
            </a:r>
            <a:r>
              <a:rPr lang="ro-RO" sz="800" dirty="0" err="1" smtClean="0">
                <a:solidFill>
                  <a:prstClr val="black"/>
                </a:solidFill>
                <a:latin typeface="Calibri"/>
                <a:ea typeface="Calibri" panose="020F0502020204030204" pitchFamily="34" charset="0"/>
                <a:cs typeface="Times New Roman" panose="02020603050405020304" pitchFamily="18" charset="0"/>
              </a:rPr>
              <a:t>cases</a:t>
            </a:r>
            <a:r>
              <a:rPr lang="ro-RO" sz="800" dirty="0" smtClean="0">
                <a:solidFill>
                  <a:prstClr val="black"/>
                </a:solidFill>
                <a:latin typeface="Calibri"/>
                <a:ea typeface="Calibri" panose="020F0502020204030204" pitchFamily="34" charset="0"/>
                <a:cs typeface="Times New Roman" panose="02020603050405020304" pitchFamily="18" charset="0"/>
              </a:rPr>
              <a:t>/1000 </a:t>
            </a:r>
            <a:r>
              <a:rPr lang="ro-RO" sz="800" dirty="0" err="1" smtClean="0">
                <a:solidFill>
                  <a:prstClr val="black"/>
                </a:solidFill>
                <a:latin typeface="Calibri"/>
                <a:ea typeface="Calibri" panose="020F0502020204030204" pitchFamily="34" charset="0"/>
                <a:cs typeface="Times New Roman" panose="02020603050405020304" pitchFamily="18" charset="0"/>
              </a:rPr>
              <a:t>admissions</a:t>
            </a:r>
            <a:r>
              <a:rPr lang="ro-RO" sz="800" dirty="0" smtClean="0">
                <a:solidFill>
                  <a:prstClr val="black"/>
                </a:solidFill>
                <a:latin typeface="Calibri"/>
                <a:ea typeface="Calibri" panose="020F0502020204030204" pitchFamily="34" charset="0"/>
                <a:cs typeface="Times New Roman" panose="02020603050405020304" pitchFamily="18" charset="0"/>
              </a:rPr>
              <a:t> in 2018. The same </a:t>
            </a:r>
            <a:r>
              <a:rPr lang="ro-RO" sz="800" dirty="0" err="1" smtClean="0">
                <a:solidFill>
                  <a:prstClr val="black"/>
                </a:solidFill>
                <a:latin typeface="Calibri"/>
                <a:ea typeface="Calibri" panose="020F0502020204030204" pitchFamily="34" charset="0"/>
                <a:cs typeface="Times New Roman" panose="02020603050405020304" pitchFamily="18" charset="0"/>
              </a:rPr>
              <a:t>ascending</a:t>
            </a:r>
            <a:r>
              <a:rPr lang="ro-RO" sz="800" dirty="0" smtClean="0">
                <a:solidFill>
                  <a:prstClr val="black"/>
                </a:solidFill>
                <a:latin typeface="Calibri"/>
                <a:ea typeface="Calibri" panose="020F0502020204030204" pitchFamily="34" charset="0"/>
                <a:cs typeface="Times New Roman" panose="02020603050405020304" pitchFamily="18" charset="0"/>
              </a:rPr>
              <a:t> trend was </a:t>
            </a:r>
            <a:r>
              <a:rPr lang="ro-RO" sz="800" dirty="0" err="1" smtClean="0">
                <a:solidFill>
                  <a:prstClr val="black"/>
                </a:solidFill>
                <a:latin typeface="Calibri"/>
                <a:ea typeface="Calibri" panose="020F0502020204030204" pitchFamily="34" charset="0"/>
                <a:cs typeface="Times New Roman" panose="02020603050405020304" pitchFamily="18" charset="0"/>
              </a:rPr>
              <a:t>observed</a:t>
            </a:r>
            <a:r>
              <a:rPr lang="ro-RO" sz="800" dirty="0" smtClean="0">
                <a:solidFill>
                  <a:prstClr val="black"/>
                </a:solidFill>
                <a:latin typeface="Calibri"/>
                <a:ea typeface="Calibri" panose="020F0502020204030204" pitchFamily="34" charset="0"/>
                <a:cs typeface="Times New Roman" panose="02020603050405020304" pitchFamily="18" charset="0"/>
              </a:rPr>
              <a:t> in patients</a:t>
            </a:r>
            <a:r>
              <a:rPr lang="it-IT" sz="800" dirty="0" smtClean="0">
                <a:solidFill>
                  <a:prstClr val="black"/>
                </a:solidFill>
                <a:latin typeface="Calibri"/>
                <a:ea typeface="Calibri" panose="020F0502020204030204" pitchFamily="34" charset="0"/>
                <a:cs typeface="Times New Roman" panose="02020603050405020304" pitchFamily="18" charset="0"/>
              </a:rPr>
              <a:t> with liver cirrhosis. </a:t>
            </a:r>
            <a:r>
              <a:rPr lang="ro-RO" sz="800" dirty="0" smtClean="0">
                <a:solidFill>
                  <a:prstClr val="black"/>
                </a:solidFill>
                <a:latin typeface="Calibri"/>
                <a:ea typeface="Calibri" panose="020F0502020204030204" pitchFamily="34" charset="0"/>
                <a:cs typeface="Times New Roman" panose="02020603050405020304" pitchFamily="18" charset="0"/>
              </a:rPr>
              <a:t>The </a:t>
            </a:r>
            <a:r>
              <a:rPr lang="ro-RO" sz="800" dirty="0" err="1" smtClean="0">
                <a:solidFill>
                  <a:prstClr val="black"/>
                </a:solidFill>
                <a:latin typeface="Calibri"/>
                <a:ea typeface="Calibri" panose="020F0502020204030204" pitchFamily="34" charset="0"/>
                <a:cs typeface="Times New Roman" panose="02020603050405020304" pitchFamily="18" charset="0"/>
              </a:rPr>
              <a:t>overall</a:t>
            </a:r>
            <a:r>
              <a:rPr lang="ro-RO" sz="800" dirty="0" smtClean="0">
                <a:solidFill>
                  <a:prstClr val="black"/>
                </a:solidFill>
                <a:latin typeface="Calibri"/>
                <a:ea typeface="Calibri" panose="020F0502020204030204" pitchFamily="34" charset="0"/>
                <a:cs typeface="Times New Roman" panose="02020603050405020304" pitchFamily="18" charset="0"/>
              </a:rPr>
              <a:t> incidence rate in this </a:t>
            </a:r>
            <a:r>
              <a:rPr lang="ro-RO" sz="800" dirty="0" err="1" smtClean="0">
                <a:solidFill>
                  <a:prstClr val="black"/>
                </a:solidFill>
                <a:latin typeface="Calibri"/>
                <a:ea typeface="Calibri" panose="020F0502020204030204" pitchFamily="34" charset="0"/>
                <a:cs typeface="Times New Roman" panose="02020603050405020304" pitchFamily="18" charset="0"/>
              </a:rPr>
              <a:t>category</a:t>
            </a:r>
            <a:r>
              <a:rPr lang="ro-RO" sz="800" dirty="0" smtClean="0">
                <a:solidFill>
                  <a:prstClr val="black"/>
                </a:solidFill>
                <a:latin typeface="Calibri"/>
                <a:ea typeface="Calibri" panose="020F0502020204030204" pitchFamily="34" charset="0"/>
                <a:cs typeface="Times New Roman" panose="02020603050405020304" pitchFamily="18" charset="0"/>
              </a:rPr>
              <a:t> of patients was 0.88 </a:t>
            </a:r>
            <a:r>
              <a:rPr lang="ro-RO" sz="800" dirty="0" err="1" smtClean="0">
                <a:solidFill>
                  <a:prstClr val="black"/>
                </a:solidFill>
                <a:latin typeface="Calibri"/>
                <a:ea typeface="Calibri" panose="020F0502020204030204" pitchFamily="34" charset="0"/>
                <a:cs typeface="Times New Roman" panose="02020603050405020304" pitchFamily="18" charset="0"/>
              </a:rPr>
              <a:t>cases</a:t>
            </a:r>
            <a:r>
              <a:rPr lang="ro-RO" sz="800" dirty="0" smtClean="0">
                <a:solidFill>
                  <a:prstClr val="black"/>
                </a:solidFill>
                <a:latin typeface="Calibri"/>
                <a:ea typeface="Calibri" panose="020F0502020204030204" pitchFamily="34" charset="0"/>
                <a:cs typeface="Times New Roman" panose="02020603050405020304" pitchFamily="18" charset="0"/>
              </a:rPr>
              <a:t>/1000 </a:t>
            </a:r>
            <a:r>
              <a:rPr lang="ro-RO" sz="800" dirty="0" err="1" smtClean="0">
                <a:solidFill>
                  <a:prstClr val="black"/>
                </a:solidFill>
                <a:latin typeface="Calibri"/>
                <a:ea typeface="Calibri" panose="020F0502020204030204" pitchFamily="34" charset="0"/>
                <a:cs typeface="Times New Roman" panose="02020603050405020304" pitchFamily="18" charset="0"/>
              </a:rPr>
              <a:t>admissions</a:t>
            </a:r>
            <a:r>
              <a:rPr lang="ro-RO" sz="800" dirty="0" smtClean="0">
                <a:solidFill>
                  <a:prstClr val="black"/>
                </a:solidFill>
                <a:latin typeface="Calibri"/>
                <a:ea typeface="Calibri" panose="020F0502020204030204" pitchFamily="34" charset="0"/>
                <a:cs typeface="Times New Roman" panose="02020603050405020304" pitchFamily="18" charset="0"/>
              </a:rPr>
              <a:t> in 2012 with an </a:t>
            </a:r>
            <a:r>
              <a:rPr lang="ro-RO" sz="800" dirty="0" err="1" smtClean="0">
                <a:solidFill>
                  <a:prstClr val="black"/>
                </a:solidFill>
                <a:latin typeface="Calibri"/>
                <a:ea typeface="Calibri" panose="020F0502020204030204" pitchFamily="34" charset="0"/>
                <a:cs typeface="Times New Roman" panose="02020603050405020304" pitchFamily="18" charset="0"/>
              </a:rPr>
              <a:t>increase</a:t>
            </a:r>
            <a:r>
              <a:rPr lang="ro-RO" sz="800" dirty="0" smtClean="0">
                <a:solidFill>
                  <a:prstClr val="black"/>
                </a:solidFill>
                <a:latin typeface="Calibri"/>
                <a:ea typeface="Calibri" panose="020F0502020204030204" pitchFamily="34" charset="0"/>
                <a:cs typeface="Times New Roman" panose="02020603050405020304" pitchFamily="18" charset="0"/>
              </a:rPr>
              <a:t> of 12.8 </a:t>
            </a:r>
            <a:r>
              <a:rPr lang="ro-RO" sz="800" dirty="0" err="1" smtClean="0">
                <a:solidFill>
                  <a:prstClr val="black"/>
                </a:solidFill>
                <a:latin typeface="Calibri"/>
                <a:ea typeface="Calibri" panose="020F0502020204030204" pitchFamily="34" charset="0"/>
                <a:cs typeface="Times New Roman" panose="02020603050405020304" pitchFamily="18" charset="0"/>
              </a:rPr>
              <a:t>cases</a:t>
            </a:r>
            <a:r>
              <a:rPr lang="ro-RO" sz="800" dirty="0" smtClean="0">
                <a:solidFill>
                  <a:prstClr val="black"/>
                </a:solidFill>
                <a:latin typeface="Calibri"/>
                <a:ea typeface="Calibri" panose="020F0502020204030204" pitchFamily="34" charset="0"/>
                <a:cs typeface="Times New Roman" panose="02020603050405020304" pitchFamily="18" charset="0"/>
              </a:rPr>
              <a:t>/1000 </a:t>
            </a:r>
            <a:r>
              <a:rPr lang="ro-RO" sz="800" dirty="0" err="1" smtClean="0">
                <a:solidFill>
                  <a:prstClr val="black"/>
                </a:solidFill>
                <a:latin typeface="Calibri"/>
                <a:ea typeface="Calibri" panose="020F0502020204030204" pitchFamily="34" charset="0"/>
                <a:cs typeface="Times New Roman" panose="02020603050405020304" pitchFamily="18" charset="0"/>
              </a:rPr>
              <a:t>admissions</a:t>
            </a:r>
            <a:r>
              <a:rPr lang="ro-RO" sz="800" dirty="0" smtClean="0">
                <a:solidFill>
                  <a:prstClr val="black"/>
                </a:solidFill>
                <a:latin typeface="Calibri"/>
                <a:ea typeface="Calibri" panose="020F0502020204030204" pitchFamily="34" charset="0"/>
                <a:cs typeface="Times New Roman" panose="02020603050405020304" pitchFamily="18" charset="0"/>
              </a:rPr>
              <a:t> in 2018. </a:t>
            </a:r>
            <a:endParaRPr lang="ro-RO" sz="800" dirty="0">
              <a:solidFill>
                <a:prstClr val="black"/>
              </a:solidFill>
              <a:latin typeface="Calibri"/>
              <a:ea typeface="Calibri" panose="020F0502020204030204" pitchFamily="34" charset="0"/>
              <a:cs typeface="Times New Roman" panose="02020603050405020304" pitchFamily="18" charset="0"/>
            </a:endParaRPr>
          </a:p>
        </p:txBody>
      </p:sp>
      <p:sp>
        <p:nvSpPr>
          <p:cNvPr id="2063" name="Text Box 13"/>
          <p:cNvSpPr txBox="1">
            <a:spLocks noChangeArrowheads="1"/>
          </p:cNvSpPr>
          <p:nvPr/>
        </p:nvSpPr>
        <p:spPr bwMode="auto">
          <a:xfrm>
            <a:off x="30163" y="8223250"/>
            <a:ext cx="5113337" cy="679450"/>
          </a:xfrm>
          <a:prstGeom prst="rect">
            <a:avLst/>
          </a:prstGeom>
          <a:noFill/>
          <a:ln w="76200">
            <a:noFill/>
            <a:miter lim="800000"/>
            <a:headEnd/>
            <a:tailEnd/>
          </a:ln>
          <a:extLst>
            <a:ext uri="{909E8E84-426E-40DD-AFC4-6F175D3DCCD1}">
              <a14:hiddenFill xmlns:a14="http://schemas.microsoft.com/office/drawing/2010/main">
                <a:solidFill>
                  <a:srgbClr val="FFFFFF"/>
                </a:solidFill>
              </a14:hiddenFill>
            </a:ext>
          </a:extLst>
        </p:spPr>
        <p:txBody>
          <a:bodyPr lIns="124853" tIns="62428" rIns="124853" bIns="62428">
            <a:spAutoFit/>
          </a:bodyPr>
          <a:lstStyle>
            <a:lvl1pPr defTabSz="4319588" eaLnBrk="0" hangingPunct="0">
              <a:defRPr>
                <a:solidFill>
                  <a:schemeClr val="tx1"/>
                </a:solidFill>
                <a:latin typeface="Arial" panose="020B0604020202020204" pitchFamily="34" charset="0"/>
                <a:cs typeface="Arial" panose="020B0604020202020204" pitchFamily="34" charset="0"/>
              </a:defRPr>
            </a:lvl1pPr>
            <a:lvl2pPr marL="742950" indent="-285750" defTabSz="4319588" eaLnBrk="0" hangingPunct="0">
              <a:defRPr>
                <a:solidFill>
                  <a:schemeClr val="tx1"/>
                </a:solidFill>
                <a:latin typeface="Arial" panose="020B0604020202020204" pitchFamily="34" charset="0"/>
                <a:cs typeface="Arial" panose="020B0604020202020204" pitchFamily="34" charset="0"/>
              </a:defRPr>
            </a:lvl2pPr>
            <a:lvl3pPr marL="1143000" indent="-228600" defTabSz="4319588" eaLnBrk="0" hangingPunct="0">
              <a:defRPr>
                <a:solidFill>
                  <a:schemeClr val="tx1"/>
                </a:solidFill>
                <a:latin typeface="Arial" panose="020B0604020202020204" pitchFamily="34" charset="0"/>
                <a:cs typeface="Arial" panose="020B0604020202020204" pitchFamily="34" charset="0"/>
              </a:defRPr>
            </a:lvl3pPr>
            <a:lvl4pPr marL="1600200" indent="-228600" defTabSz="4319588" eaLnBrk="0" hangingPunct="0">
              <a:defRPr>
                <a:solidFill>
                  <a:schemeClr val="tx1"/>
                </a:solidFill>
                <a:latin typeface="Arial" panose="020B0604020202020204" pitchFamily="34" charset="0"/>
                <a:cs typeface="Arial" panose="020B0604020202020204" pitchFamily="34" charset="0"/>
              </a:defRPr>
            </a:lvl4pPr>
            <a:lvl5pPr marL="2057400" indent="-228600" defTabSz="4319588" eaLnBrk="0" hangingPunct="0">
              <a:defRPr>
                <a:solidFill>
                  <a:schemeClr val="tx1"/>
                </a:solidFill>
                <a:latin typeface="Arial" panose="020B0604020202020204" pitchFamily="34" charset="0"/>
                <a:cs typeface="Arial" panose="020B0604020202020204" pitchFamily="34" charset="0"/>
              </a:defRPr>
            </a:lvl5pPr>
            <a:lvl6pPr marL="25146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3195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fontAlgn="base">
              <a:spcBef>
                <a:spcPct val="0"/>
              </a:spcBef>
              <a:spcAft>
                <a:spcPts val="750"/>
              </a:spcAft>
              <a:defRPr/>
            </a:pPr>
            <a:r>
              <a:rPr lang="ro-RO" sz="900" dirty="0" smtClean="0">
                <a:solidFill>
                  <a:prstClr val="black"/>
                </a:solidFill>
                <a:latin typeface="Calibri"/>
                <a:ea typeface="Times New Roman" panose="02020603050405020304" pitchFamily="18" charset="0"/>
              </a:rPr>
              <a:t>CDI incidence is increasing over </a:t>
            </a:r>
            <a:r>
              <a:rPr lang="ro-RO" sz="900" dirty="0" err="1" smtClean="0">
                <a:solidFill>
                  <a:prstClr val="black"/>
                </a:solidFill>
                <a:latin typeface="Calibri"/>
                <a:ea typeface="Times New Roman" panose="02020603050405020304" pitchFamily="18" charset="0"/>
              </a:rPr>
              <a:t>time</a:t>
            </a:r>
            <a:r>
              <a:rPr lang="ro-RO" sz="900" dirty="0" smtClean="0">
                <a:solidFill>
                  <a:prstClr val="black"/>
                </a:solidFill>
                <a:latin typeface="Calibri"/>
                <a:ea typeface="Times New Roman" panose="02020603050405020304" pitchFamily="18" charset="0"/>
              </a:rPr>
              <a:t> with </a:t>
            </a:r>
            <a:r>
              <a:rPr lang="ro-RO" sz="900" dirty="0" err="1" smtClean="0">
                <a:solidFill>
                  <a:prstClr val="black"/>
                </a:solidFill>
                <a:latin typeface="Calibri"/>
                <a:ea typeface="Times New Roman" panose="02020603050405020304" pitchFamily="18" charset="0"/>
              </a:rPr>
              <a:t>liver</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cirrhosis</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being</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one</a:t>
            </a:r>
            <a:r>
              <a:rPr lang="ro-RO" sz="900" dirty="0" smtClean="0">
                <a:solidFill>
                  <a:prstClr val="black"/>
                </a:solidFill>
                <a:latin typeface="Calibri"/>
                <a:ea typeface="Times New Roman" panose="02020603050405020304" pitchFamily="18" charset="0"/>
              </a:rPr>
              <a:t> of the most </a:t>
            </a:r>
            <a:r>
              <a:rPr lang="ro-RO" sz="900" dirty="0" err="1" smtClean="0">
                <a:solidFill>
                  <a:prstClr val="black"/>
                </a:solidFill>
                <a:latin typeface="Calibri"/>
                <a:ea typeface="Times New Roman" panose="02020603050405020304" pitchFamily="18" charset="0"/>
              </a:rPr>
              <a:t>susceptible</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risk</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ea typeface="Times New Roman" panose="02020603050405020304" pitchFamily="18" charset="0"/>
              </a:rPr>
              <a:t>category</a:t>
            </a:r>
            <a:r>
              <a:rPr lang="ro-RO" sz="900" dirty="0" smtClean="0">
                <a:solidFill>
                  <a:prstClr val="black"/>
                </a:solidFill>
                <a:latin typeface="Calibri"/>
                <a:ea typeface="Times New Roman" panose="02020603050405020304" pitchFamily="18" charset="0"/>
              </a:rPr>
              <a:t>. </a:t>
            </a:r>
            <a:r>
              <a:rPr lang="ro-RO" sz="900" dirty="0" err="1" smtClean="0">
                <a:solidFill>
                  <a:prstClr val="black"/>
                </a:solidFill>
                <a:latin typeface="Calibri"/>
              </a:rPr>
              <a:t>Thus</a:t>
            </a:r>
            <a:r>
              <a:rPr lang="ro-RO" sz="900" dirty="0" smtClean="0">
                <a:solidFill>
                  <a:prstClr val="black"/>
                </a:solidFill>
                <a:latin typeface="Calibri"/>
              </a:rPr>
              <a:t>, </a:t>
            </a:r>
            <a:r>
              <a:rPr lang="ro-RO" sz="900" dirty="0" err="1" smtClean="0">
                <a:solidFill>
                  <a:prstClr val="black"/>
                </a:solidFill>
                <a:latin typeface="Calibri"/>
              </a:rPr>
              <a:t>understanding</a:t>
            </a:r>
            <a:r>
              <a:rPr lang="ro-RO" sz="900" dirty="0" smtClean="0">
                <a:solidFill>
                  <a:prstClr val="black"/>
                </a:solidFill>
                <a:latin typeface="Calibri"/>
              </a:rPr>
              <a:t> </a:t>
            </a:r>
            <a:r>
              <a:rPr lang="ro-RO" sz="900" dirty="0" err="1" smtClean="0">
                <a:solidFill>
                  <a:prstClr val="black"/>
                </a:solidFill>
                <a:latin typeface="Calibri"/>
              </a:rPr>
              <a:t>time</a:t>
            </a:r>
            <a:r>
              <a:rPr lang="ro-RO" sz="900" dirty="0" smtClean="0">
                <a:solidFill>
                  <a:prstClr val="black"/>
                </a:solidFill>
                <a:latin typeface="Calibri"/>
              </a:rPr>
              <a:t> </a:t>
            </a:r>
            <a:r>
              <a:rPr lang="ro-RO" sz="900" dirty="0" err="1" smtClean="0">
                <a:solidFill>
                  <a:prstClr val="black"/>
                </a:solidFill>
                <a:latin typeface="Calibri"/>
              </a:rPr>
              <a:t>trends</a:t>
            </a:r>
            <a:r>
              <a:rPr lang="ro-RO" sz="900" dirty="0" smtClean="0">
                <a:solidFill>
                  <a:prstClr val="black"/>
                </a:solidFill>
                <a:latin typeface="Calibri"/>
              </a:rPr>
              <a:t> in CDI incidence </a:t>
            </a:r>
            <a:r>
              <a:rPr lang="ro-RO" sz="900" dirty="0" err="1" smtClean="0">
                <a:solidFill>
                  <a:prstClr val="black"/>
                </a:solidFill>
                <a:latin typeface="Calibri"/>
              </a:rPr>
              <a:t>rates</a:t>
            </a:r>
            <a:r>
              <a:rPr lang="ro-RO" sz="900" dirty="0" smtClean="0">
                <a:solidFill>
                  <a:prstClr val="black"/>
                </a:solidFill>
                <a:latin typeface="Calibri"/>
              </a:rPr>
              <a:t> </a:t>
            </a:r>
            <a:r>
              <a:rPr lang="ro-RO" sz="900" dirty="0" err="1" smtClean="0">
                <a:solidFill>
                  <a:prstClr val="black"/>
                </a:solidFill>
                <a:latin typeface="Calibri"/>
              </a:rPr>
              <a:t>along</a:t>
            </a:r>
            <a:r>
              <a:rPr lang="ro-RO" sz="900" dirty="0" smtClean="0">
                <a:solidFill>
                  <a:prstClr val="black"/>
                </a:solidFill>
                <a:latin typeface="Calibri"/>
              </a:rPr>
              <a:t> with </a:t>
            </a:r>
            <a:r>
              <a:rPr lang="ro-RO" sz="900" dirty="0" err="1" smtClean="0">
                <a:solidFill>
                  <a:prstClr val="black"/>
                </a:solidFill>
                <a:latin typeface="Calibri"/>
              </a:rPr>
              <a:t>risk</a:t>
            </a:r>
            <a:r>
              <a:rPr lang="ro-RO" sz="900" dirty="0" smtClean="0">
                <a:solidFill>
                  <a:prstClr val="black"/>
                </a:solidFill>
                <a:latin typeface="Calibri"/>
              </a:rPr>
              <a:t> </a:t>
            </a:r>
            <a:r>
              <a:rPr lang="ro-RO" sz="900" dirty="0" err="1" smtClean="0">
                <a:solidFill>
                  <a:prstClr val="black"/>
                </a:solidFill>
                <a:latin typeface="Calibri"/>
              </a:rPr>
              <a:t>categories</a:t>
            </a:r>
            <a:r>
              <a:rPr lang="ro-RO" sz="900" dirty="0" smtClean="0">
                <a:solidFill>
                  <a:prstClr val="black"/>
                </a:solidFill>
                <a:latin typeface="Calibri"/>
              </a:rPr>
              <a:t> is important to </a:t>
            </a:r>
            <a:r>
              <a:rPr lang="ro-RO" sz="900" dirty="0" err="1" smtClean="0">
                <a:solidFill>
                  <a:prstClr val="black"/>
                </a:solidFill>
                <a:latin typeface="Calibri"/>
              </a:rPr>
              <a:t>improve</a:t>
            </a:r>
            <a:r>
              <a:rPr lang="ro-RO" sz="900" dirty="0" smtClean="0">
                <a:solidFill>
                  <a:prstClr val="black"/>
                </a:solidFill>
                <a:latin typeface="Calibri"/>
              </a:rPr>
              <a:t> CDI </a:t>
            </a:r>
            <a:r>
              <a:rPr lang="ro-RO" sz="900" dirty="0" err="1" smtClean="0">
                <a:solidFill>
                  <a:prstClr val="black"/>
                </a:solidFill>
                <a:latin typeface="Calibri"/>
              </a:rPr>
              <a:t>surveillance</a:t>
            </a:r>
            <a:r>
              <a:rPr lang="ro-RO" sz="900" dirty="0" smtClean="0">
                <a:solidFill>
                  <a:prstClr val="black"/>
                </a:solidFill>
                <a:latin typeface="Calibri"/>
              </a:rPr>
              <a:t> and </a:t>
            </a:r>
            <a:r>
              <a:rPr lang="ro-RO" sz="900" dirty="0" err="1" smtClean="0">
                <a:solidFill>
                  <a:prstClr val="black"/>
                </a:solidFill>
                <a:latin typeface="Calibri"/>
              </a:rPr>
              <a:t>prevention</a:t>
            </a:r>
            <a:r>
              <a:rPr lang="ro-RO" sz="900" dirty="0" smtClean="0">
                <a:solidFill>
                  <a:prstClr val="black"/>
                </a:solidFill>
                <a:latin typeface="Calibri"/>
              </a:rPr>
              <a:t> </a:t>
            </a:r>
            <a:r>
              <a:rPr lang="ro-RO" sz="900" dirty="0" err="1" smtClean="0">
                <a:solidFill>
                  <a:prstClr val="black"/>
                </a:solidFill>
                <a:latin typeface="Calibri"/>
              </a:rPr>
              <a:t>methods</a:t>
            </a:r>
            <a:r>
              <a:rPr lang="ro-RO" sz="900" dirty="0" smtClean="0">
                <a:solidFill>
                  <a:prstClr val="black"/>
                </a:solidFill>
                <a:latin typeface="Calibri"/>
              </a:rPr>
              <a:t> with a </a:t>
            </a:r>
            <a:r>
              <a:rPr lang="ro-RO" sz="900" dirty="0" err="1" smtClean="0">
                <a:solidFill>
                  <a:prstClr val="black"/>
                </a:solidFill>
                <a:latin typeface="Calibri"/>
              </a:rPr>
              <a:t>much</a:t>
            </a:r>
            <a:r>
              <a:rPr lang="ro-RO" sz="900" dirty="0" smtClean="0">
                <a:solidFill>
                  <a:prstClr val="black"/>
                </a:solidFill>
                <a:latin typeface="Calibri"/>
              </a:rPr>
              <a:t> </a:t>
            </a:r>
            <a:r>
              <a:rPr lang="ro-RO" sz="900" dirty="0" err="1" smtClean="0">
                <a:solidFill>
                  <a:prstClr val="black"/>
                </a:solidFill>
                <a:latin typeface="Calibri"/>
              </a:rPr>
              <a:t>better</a:t>
            </a:r>
            <a:r>
              <a:rPr lang="ro-RO" sz="900" dirty="0" smtClean="0">
                <a:solidFill>
                  <a:prstClr val="black"/>
                </a:solidFill>
                <a:latin typeface="Calibri"/>
              </a:rPr>
              <a:t> management and outcome of CDI in </a:t>
            </a:r>
            <a:r>
              <a:rPr lang="ro-RO" sz="900" dirty="0" err="1" smtClean="0">
                <a:solidFill>
                  <a:prstClr val="black"/>
                </a:solidFill>
                <a:latin typeface="Calibri"/>
              </a:rPr>
              <a:t>healthcare</a:t>
            </a:r>
            <a:r>
              <a:rPr lang="ro-RO" sz="900" dirty="0" smtClean="0">
                <a:solidFill>
                  <a:prstClr val="black"/>
                </a:solidFill>
                <a:latin typeface="Calibri"/>
              </a:rPr>
              <a:t> </a:t>
            </a:r>
            <a:r>
              <a:rPr lang="ro-RO" sz="900" dirty="0" err="1" smtClean="0">
                <a:solidFill>
                  <a:prstClr val="black"/>
                </a:solidFill>
                <a:latin typeface="Calibri"/>
              </a:rPr>
              <a:t>facilities</a:t>
            </a:r>
            <a:r>
              <a:rPr lang="ro-RO" sz="900" dirty="0" smtClean="0">
                <a:solidFill>
                  <a:prstClr val="black"/>
                </a:solidFill>
                <a:latin typeface="Calibri"/>
              </a:rPr>
              <a:t>.</a:t>
            </a:r>
            <a:endParaRPr lang="ro-RO" sz="900" dirty="0" smtClean="0">
              <a:solidFill>
                <a:prstClr val="black"/>
              </a:solidFill>
              <a:latin typeface="Calibri"/>
              <a:ea typeface="Times New Roman" panose="02020603050405020304" pitchFamily="18" charset="0"/>
            </a:endParaRPr>
          </a:p>
        </p:txBody>
      </p:sp>
      <p:pic>
        <p:nvPicPr>
          <p:cNvPr id="3" name="Imagine 2"/>
          <p:cNvPicPr>
            <a:picLocks noChangeAspect="1"/>
          </p:cNvPicPr>
          <p:nvPr/>
        </p:nvPicPr>
        <p:blipFill>
          <a:blip r:embed="rId3"/>
          <a:stretch>
            <a:fillRect/>
          </a:stretch>
        </p:blipFill>
        <p:spPr>
          <a:xfrm>
            <a:off x="598488" y="6365875"/>
            <a:ext cx="1719262" cy="1182688"/>
          </a:xfrm>
          <a:prstGeom prst="rect">
            <a:avLst/>
          </a:prstGeom>
          <a:ln w="31750">
            <a:solidFill>
              <a:schemeClr val="accent4"/>
            </a:solidFill>
          </a:ln>
          <a:effectLst/>
        </p:spPr>
      </p:pic>
      <p:pic>
        <p:nvPicPr>
          <p:cNvPr id="2" name="Imagine 3"/>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150" y="5003800"/>
            <a:ext cx="17526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spTree>
    <p:extLst>
      <p:ext uri="{BB962C8B-B14F-4D97-AF65-F5344CB8AC3E}">
        <p14:creationId xmlns:p14="http://schemas.microsoft.com/office/powerpoint/2010/main" val="999335500"/>
      </p:ext>
    </p:extLst>
  </p:cSld>
  <p:clrMapOvr>
    <a:masterClrMapping/>
  </p:clrMapOvr>
  <mc:AlternateContent xmlns:mc="http://schemas.openxmlformats.org/markup-compatibility/2006">
    <mc:Choice xmlns:p14="http://schemas.microsoft.com/office/powerpoint/2010/main" Requires="p14">
      <p:transition spd="slow" p14:dur="2000" advClick="0" advTm="420000">
        <p:split orient="vert"/>
      </p:transition>
    </mc:Choice>
    <mc:Fallback>
      <p:transition spd="slow" advClick="0" advTm="420000">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04" y="323850"/>
            <a:ext cx="5143500" cy="1168400"/>
          </a:xfrm>
        </p:spPr>
        <p:txBody>
          <a:bodyPr lIns="108000" bIns="360000">
            <a:normAutofit fontScale="90000"/>
          </a:bodyPr>
          <a:lstStyle/>
          <a:p>
            <a:pPr defTabSz="216000"/>
            <a:r>
              <a:rPr lang="en-US" sz="1300" b="1" dirty="0" smtClean="0">
                <a:solidFill>
                  <a:schemeClr val="accent2">
                    <a:lumMod val="50000"/>
                  </a:schemeClr>
                </a:solidFill>
              </a:rPr>
              <a:t/>
            </a:r>
            <a:br>
              <a:rPr lang="en-US" sz="1300" b="1" dirty="0" smtClean="0">
                <a:solidFill>
                  <a:schemeClr val="accent2">
                    <a:lumMod val="50000"/>
                  </a:schemeClr>
                </a:solidFill>
              </a:rPr>
            </a:br>
            <a:r>
              <a:rPr lang="en-US" sz="1300" b="1" dirty="0" smtClean="0">
                <a:solidFill>
                  <a:schemeClr val="accent2">
                    <a:lumMod val="50000"/>
                  </a:schemeClr>
                </a:solidFill>
              </a:rPr>
              <a:t/>
            </a:r>
            <a:br>
              <a:rPr lang="en-US" sz="1300" b="1" dirty="0" smtClean="0">
                <a:solidFill>
                  <a:schemeClr val="accent2">
                    <a:lumMod val="50000"/>
                  </a:schemeClr>
                </a:solidFill>
              </a:rPr>
            </a:br>
            <a:r>
              <a:rPr lang="en-US" sz="1600" b="1" dirty="0" smtClean="0">
                <a:solidFill>
                  <a:schemeClr val="accent2">
                    <a:lumMod val="50000"/>
                  </a:schemeClr>
                </a:solidFill>
              </a:rPr>
              <a:t>OPTIMISING </a:t>
            </a:r>
            <a:r>
              <a:rPr lang="en-US" sz="1600" b="1" dirty="0">
                <a:solidFill>
                  <a:schemeClr val="accent2">
                    <a:lumMod val="50000"/>
                  </a:schemeClr>
                </a:solidFill>
              </a:rPr>
              <a:t>THE TREATMENT OF ACUTE HEPATIC ENCEPHALOPATHY IN PATIENTS WITH LIVER </a:t>
            </a:r>
            <a:r>
              <a:rPr lang="en-US" sz="1600" b="1" dirty="0" smtClean="0">
                <a:solidFill>
                  <a:schemeClr val="accent2">
                    <a:lumMod val="50000"/>
                  </a:schemeClr>
                </a:solidFill>
              </a:rPr>
              <a:t>CIRRHOSIS</a:t>
            </a:r>
            <a:r>
              <a:rPr lang="en-GB" b="1" dirty="0">
                <a:solidFill>
                  <a:schemeClr val="accent2">
                    <a:lumMod val="50000"/>
                  </a:schemeClr>
                </a:solidFill>
              </a:rPr>
              <a:t/>
            </a:r>
            <a:br>
              <a:rPr lang="en-GB" b="1" dirty="0">
                <a:solidFill>
                  <a:schemeClr val="accent2">
                    <a:lumMod val="50000"/>
                  </a:schemeClr>
                </a:solidFill>
              </a:rPr>
            </a:br>
            <a:r>
              <a:rPr lang="en-US" sz="1200" b="1" dirty="0">
                <a:solidFill>
                  <a:schemeClr val="accent2">
                    <a:lumMod val="50000"/>
                  </a:schemeClr>
                </a:solidFill>
              </a:rPr>
              <a:t>Diana Sahawneh</a:t>
            </a:r>
            <a:r>
              <a:rPr lang="en-US" sz="1200" b="1" baseline="30000" dirty="0">
                <a:solidFill>
                  <a:schemeClr val="accent2">
                    <a:lumMod val="50000"/>
                  </a:schemeClr>
                </a:solidFill>
              </a:rPr>
              <a:t>1</a:t>
            </a:r>
            <a:r>
              <a:rPr lang="en-US" sz="1200" b="1" dirty="0">
                <a:solidFill>
                  <a:schemeClr val="accent2">
                    <a:lumMod val="50000"/>
                  </a:schemeClr>
                </a:solidFill>
              </a:rPr>
              <a:t>, Alexandra </a:t>
            </a:r>
            <a:r>
              <a:rPr lang="en-US" sz="1200" b="1" dirty="0" smtClean="0">
                <a:solidFill>
                  <a:schemeClr val="accent2">
                    <a:lumMod val="50000"/>
                  </a:schemeClr>
                </a:solidFill>
              </a:rPr>
              <a:t>Leahu</a:t>
            </a:r>
            <a:r>
              <a:rPr lang="en-US" sz="1200" b="1" baseline="30000" dirty="0" smtClean="0">
                <a:solidFill>
                  <a:schemeClr val="accent2">
                    <a:lumMod val="50000"/>
                  </a:schemeClr>
                </a:solidFill>
              </a:rPr>
              <a:t>1</a:t>
            </a:r>
            <a:r>
              <a:rPr lang="en-US" sz="1200" b="1" dirty="0">
                <a:solidFill>
                  <a:schemeClr val="accent2">
                    <a:lumMod val="50000"/>
                  </a:schemeClr>
                </a:solidFill>
              </a:rPr>
              <a:t>, Maria Asaftei</a:t>
            </a:r>
            <a:r>
              <a:rPr lang="en-US" sz="1200" b="1" baseline="30000" dirty="0">
                <a:solidFill>
                  <a:schemeClr val="accent2">
                    <a:lumMod val="50000"/>
                  </a:schemeClr>
                </a:solidFill>
              </a:rPr>
              <a:t>1</a:t>
            </a:r>
            <a:r>
              <a:rPr lang="en-US" sz="1200" b="1" dirty="0">
                <a:solidFill>
                  <a:schemeClr val="accent2">
                    <a:lumMod val="50000"/>
                  </a:schemeClr>
                </a:solidFill>
              </a:rPr>
              <a:t>, Irina Girleanu</a:t>
            </a:r>
            <a:r>
              <a:rPr lang="en-US" sz="1200" b="1" baseline="30000" dirty="0">
                <a:solidFill>
                  <a:schemeClr val="accent2">
                    <a:lumMod val="50000"/>
                  </a:schemeClr>
                </a:solidFill>
              </a:rPr>
              <a:t>1,2</a:t>
            </a:r>
            <a:r>
              <a:rPr lang="en-US" sz="1200" b="1" dirty="0">
                <a:solidFill>
                  <a:schemeClr val="accent2">
                    <a:lumMod val="50000"/>
                  </a:schemeClr>
                </a:solidFill>
              </a:rPr>
              <a:t>, </a:t>
            </a:r>
            <a:r>
              <a:rPr lang="en-US" sz="1200" b="1" dirty="0" err="1">
                <a:solidFill>
                  <a:schemeClr val="accent2">
                    <a:lumMod val="50000"/>
                  </a:schemeClr>
                </a:solidFill>
              </a:rPr>
              <a:t>Oana</a:t>
            </a:r>
            <a:r>
              <a:rPr lang="en-US" sz="1200" b="1" dirty="0">
                <a:solidFill>
                  <a:schemeClr val="accent2">
                    <a:lumMod val="50000"/>
                  </a:schemeClr>
                </a:solidFill>
              </a:rPr>
              <a:t> Petrea</a:t>
            </a:r>
            <a:r>
              <a:rPr lang="en-US" sz="1200" b="1" baseline="30000" dirty="0">
                <a:solidFill>
                  <a:schemeClr val="accent2">
                    <a:lumMod val="50000"/>
                  </a:schemeClr>
                </a:solidFill>
              </a:rPr>
              <a:t>1,2</a:t>
            </a:r>
            <a:r>
              <a:rPr lang="en-US" sz="1200" b="1" dirty="0">
                <a:solidFill>
                  <a:schemeClr val="accent2">
                    <a:lumMod val="50000"/>
                  </a:schemeClr>
                </a:solidFill>
              </a:rPr>
              <a:t>, Carol Stanciu</a:t>
            </a:r>
            <a:r>
              <a:rPr lang="en-US" sz="1200" b="1" baseline="30000" dirty="0">
                <a:solidFill>
                  <a:schemeClr val="accent2">
                    <a:lumMod val="50000"/>
                  </a:schemeClr>
                </a:solidFill>
              </a:rPr>
              <a:t>1</a:t>
            </a:r>
            <a:r>
              <a:rPr lang="en-US" sz="1200" b="1" dirty="0">
                <a:solidFill>
                  <a:schemeClr val="accent2">
                    <a:lumMod val="50000"/>
                  </a:schemeClr>
                </a:solidFill>
              </a:rPr>
              <a:t>, </a:t>
            </a:r>
            <a:r>
              <a:rPr lang="en-US" sz="1200" b="1" dirty="0" err="1">
                <a:solidFill>
                  <a:schemeClr val="accent2">
                    <a:lumMod val="50000"/>
                  </a:schemeClr>
                </a:solidFill>
              </a:rPr>
              <a:t>Anca</a:t>
            </a:r>
            <a:r>
              <a:rPr lang="en-US" sz="1200" b="1" dirty="0">
                <a:solidFill>
                  <a:schemeClr val="accent2">
                    <a:lumMod val="50000"/>
                  </a:schemeClr>
                </a:solidFill>
              </a:rPr>
              <a:t> Trifan</a:t>
            </a:r>
            <a:r>
              <a:rPr lang="en-US" sz="1200" b="1" baseline="30000" dirty="0">
                <a:solidFill>
                  <a:schemeClr val="accent2">
                    <a:lumMod val="50000"/>
                  </a:schemeClr>
                </a:solidFill>
              </a:rPr>
              <a:t>1,2</a:t>
            </a:r>
            <a:r>
              <a:rPr lang="en-US" sz="1200" b="1" dirty="0">
                <a:solidFill>
                  <a:schemeClr val="accent2">
                    <a:lumMod val="50000"/>
                  </a:schemeClr>
                </a:solidFill>
              </a:rPr>
              <a:t>, </a:t>
            </a:r>
            <a:r>
              <a:rPr lang="en-US" sz="1200" b="1" dirty="0" err="1">
                <a:solidFill>
                  <a:schemeClr val="accent2">
                    <a:lumMod val="50000"/>
                  </a:schemeClr>
                </a:solidFill>
              </a:rPr>
              <a:t>Camelia</a:t>
            </a:r>
            <a:r>
              <a:rPr lang="en-US" sz="1200" b="1" dirty="0">
                <a:solidFill>
                  <a:schemeClr val="accent2">
                    <a:lumMod val="50000"/>
                  </a:schemeClr>
                </a:solidFill>
              </a:rPr>
              <a:t> </a:t>
            </a:r>
            <a:r>
              <a:rPr lang="en-US" sz="1200" b="1" dirty="0" err="1">
                <a:solidFill>
                  <a:schemeClr val="accent2">
                    <a:lumMod val="50000"/>
                  </a:schemeClr>
                </a:solidFill>
              </a:rPr>
              <a:t>Cojocariu</a:t>
            </a:r>
            <a:r>
              <a:rPr lang="en-US" sz="1200" b="1" dirty="0">
                <a:solidFill>
                  <a:schemeClr val="accent2">
                    <a:lumMod val="50000"/>
                  </a:schemeClr>
                </a:solidFill>
              </a:rPr>
              <a:t> </a:t>
            </a:r>
            <a:r>
              <a:rPr lang="en-US" sz="1200" b="1" baseline="30000" dirty="0">
                <a:solidFill>
                  <a:schemeClr val="accent2">
                    <a:lumMod val="50000"/>
                  </a:schemeClr>
                </a:solidFill>
              </a:rPr>
              <a:t>1,2</a:t>
            </a:r>
            <a:r>
              <a:rPr lang="en-GB" sz="1200" b="1" dirty="0">
                <a:solidFill>
                  <a:schemeClr val="accent2">
                    <a:lumMod val="50000"/>
                  </a:schemeClr>
                </a:solidFill>
              </a:rPr>
              <a:t/>
            </a:r>
            <a:br>
              <a:rPr lang="en-GB" sz="1200" b="1" dirty="0">
                <a:solidFill>
                  <a:schemeClr val="accent2">
                    <a:lumMod val="50000"/>
                  </a:schemeClr>
                </a:solidFill>
              </a:rPr>
            </a:br>
            <a:r>
              <a:rPr lang="en-US" sz="1200" b="1" dirty="0">
                <a:solidFill>
                  <a:schemeClr val="accent2">
                    <a:lumMod val="50000"/>
                  </a:schemeClr>
                </a:solidFill>
              </a:rPr>
              <a:t>Institute of Gastroenterology and </a:t>
            </a:r>
            <a:r>
              <a:rPr lang="en-US" sz="1200" b="1" dirty="0" err="1">
                <a:solidFill>
                  <a:schemeClr val="accent2">
                    <a:lumMod val="50000"/>
                  </a:schemeClr>
                </a:solidFill>
              </a:rPr>
              <a:t>Hepatology</a:t>
            </a:r>
            <a:r>
              <a:rPr lang="en-US" sz="1200" b="1" dirty="0">
                <a:solidFill>
                  <a:schemeClr val="accent2">
                    <a:lumMod val="50000"/>
                  </a:schemeClr>
                </a:solidFill>
              </a:rPr>
              <a:t>, “St. </a:t>
            </a:r>
            <a:r>
              <a:rPr lang="en-US" sz="1200" b="1" dirty="0" err="1">
                <a:solidFill>
                  <a:schemeClr val="accent2">
                    <a:lumMod val="50000"/>
                  </a:schemeClr>
                </a:solidFill>
              </a:rPr>
              <a:t>Spiridon</a:t>
            </a:r>
            <a:r>
              <a:rPr lang="en-US" sz="1200" b="1" dirty="0">
                <a:solidFill>
                  <a:schemeClr val="accent2">
                    <a:lumMod val="50000"/>
                  </a:schemeClr>
                </a:solidFill>
              </a:rPr>
              <a:t>” Emergency Clinical Hospital</a:t>
            </a:r>
            <a:r>
              <a:rPr lang="en-US" sz="1200" b="1" baseline="30000" dirty="0">
                <a:solidFill>
                  <a:schemeClr val="accent2">
                    <a:lumMod val="50000"/>
                  </a:schemeClr>
                </a:solidFill>
              </a:rPr>
              <a:t>1</a:t>
            </a:r>
            <a:r>
              <a:rPr lang="en-US" sz="1200" b="1" dirty="0">
                <a:solidFill>
                  <a:schemeClr val="accent2">
                    <a:lumMod val="50000"/>
                  </a:schemeClr>
                </a:solidFill>
              </a:rPr>
              <a:t>, “</a:t>
            </a:r>
            <a:r>
              <a:rPr lang="en-US" sz="1200" b="1" dirty="0" err="1">
                <a:solidFill>
                  <a:schemeClr val="accent2">
                    <a:lumMod val="50000"/>
                  </a:schemeClr>
                </a:solidFill>
              </a:rPr>
              <a:t>Grigore</a:t>
            </a:r>
            <a:r>
              <a:rPr lang="en-US" sz="1200" b="1" dirty="0">
                <a:solidFill>
                  <a:schemeClr val="accent2">
                    <a:lumMod val="50000"/>
                  </a:schemeClr>
                </a:solidFill>
              </a:rPr>
              <a:t> T. </a:t>
            </a:r>
            <a:r>
              <a:rPr lang="en-US" sz="1200" b="1" dirty="0" err="1">
                <a:solidFill>
                  <a:schemeClr val="accent2">
                    <a:lumMod val="50000"/>
                  </a:schemeClr>
                </a:solidFill>
              </a:rPr>
              <a:t>Popa</a:t>
            </a:r>
            <a:r>
              <a:rPr lang="en-US" sz="1200" b="1" dirty="0">
                <a:solidFill>
                  <a:schemeClr val="accent2">
                    <a:lumMod val="50000"/>
                  </a:schemeClr>
                </a:solidFill>
              </a:rPr>
              <a:t>” University of Medicine and Pharmacy</a:t>
            </a:r>
            <a:r>
              <a:rPr lang="en-US" sz="1200" b="1" baseline="30000" dirty="0">
                <a:solidFill>
                  <a:schemeClr val="accent2">
                    <a:lumMod val="50000"/>
                  </a:schemeClr>
                </a:solidFill>
              </a:rPr>
              <a:t>2</a:t>
            </a:r>
            <a:r>
              <a:rPr lang="en-US" sz="1200" b="1" dirty="0">
                <a:solidFill>
                  <a:schemeClr val="accent2">
                    <a:lumMod val="50000"/>
                  </a:schemeClr>
                </a:solidFill>
              </a:rPr>
              <a:t>, </a:t>
            </a:r>
            <a:r>
              <a:rPr lang="en-US" sz="1200" b="1" dirty="0" err="1">
                <a:solidFill>
                  <a:schemeClr val="accent2">
                    <a:lumMod val="50000"/>
                  </a:schemeClr>
                </a:solidFill>
              </a:rPr>
              <a:t>Ia</a:t>
            </a:r>
            <a:r>
              <a:rPr lang="ro-RO" sz="1200" b="1" dirty="0">
                <a:solidFill>
                  <a:schemeClr val="accent2">
                    <a:lumMod val="50000"/>
                  </a:schemeClr>
                </a:solidFill>
              </a:rPr>
              <a:t>si, </a:t>
            </a:r>
            <a:r>
              <a:rPr lang="ro-RO" sz="1200" b="1" dirty="0" smtClean="0">
                <a:solidFill>
                  <a:schemeClr val="accent2">
                    <a:lumMod val="50000"/>
                  </a:schemeClr>
                </a:solidFill>
              </a:rPr>
              <a:t>Romania</a:t>
            </a:r>
            <a:endParaRPr lang="en-US" sz="1400" b="1" dirty="0">
              <a:solidFill>
                <a:schemeClr val="accent2">
                  <a:lumMod val="50000"/>
                </a:schemeClr>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435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30175" y="1485498"/>
            <a:ext cx="4879975" cy="7925246"/>
          </a:xfrm>
          <a:prstGeom prst="rect">
            <a:avLst/>
          </a:prstGeom>
          <a:noFill/>
          <a:ln w="44450" cap="rnd" cmpd="dbl">
            <a:noFill/>
          </a:ln>
          <a:effectLst/>
        </p:spPr>
        <p:txBody>
          <a:bodyPr wrap="square" rtlCol="0">
            <a:spAutoFit/>
          </a:bodyPr>
          <a:lstStyle/>
          <a:p>
            <a:pPr algn="just"/>
            <a:r>
              <a:rPr lang="en-US" sz="900" b="1" dirty="0" smtClean="0">
                <a:solidFill>
                  <a:srgbClr val="FF0000"/>
                </a:solidFill>
                <a:latin typeface="Times New Roman" panose="02020603050405020304" pitchFamily="18" charset="0"/>
                <a:cs typeface="Times New Roman" panose="02020603050405020304" pitchFamily="18" charset="0"/>
              </a:rPr>
              <a:t>INTRODUCTION</a:t>
            </a:r>
            <a:endParaRPr lang="en-GB" sz="900" b="1" dirty="0" smtClean="0">
              <a:solidFill>
                <a:srgbClr val="FF0000"/>
              </a:solidFill>
              <a:latin typeface="Times New Roman" panose="02020603050405020304" pitchFamily="18" charset="0"/>
              <a:cs typeface="Times New Roman" panose="02020603050405020304" pitchFamily="18" charset="0"/>
            </a:endParaRPr>
          </a:p>
          <a:p>
            <a:pPr algn="just"/>
            <a:r>
              <a:rPr lang="en-US" sz="900" dirty="0" smtClean="0">
                <a:solidFill>
                  <a:prstClr val="black"/>
                </a:solidFill>
                <a:latin typeface="Times New Roman" panose="02020603050405020304" pitchFamily="18" charset="0"/>
                <a:cs typeface="Times New Roman" panose="02020603050405020304" pitchFamily="18" charset="0"/>
              </a:rPr>
              <a:t>        Hepatic encephalopathy (HE) is a potentially reversible functional disorder of the brain with neurological and psychiatric symptoms. HE occurs in more than 70% of patients with advanced liver disease and the most frequent precipitating factors are gastrointestinal bleeding, infections, medications, etc. An important aim of treatment of HE is the reduction of the ammonia level by lowering the amount of ammonia produced and increasing its detoxification. Enteric production of ammonia can be decreased by non-absorbable disaccharides such as lactulose and antibiotics such as </a:t>
            </a:r>
            <a:r>
              <a:rPr lang="en-US" sz="900" dirty="0" err="1" smtClean="0">
                <a:solidFill>
                  <a:prstClr val="black"/>
                </a:solidFill>
                <a:latin typeface="Times New Roman" panose="02020603050405020304" pitchFamily="18" charset="0"/>
                <a:cs typeface="Times New Roman" panose="02020603050405020304" pitchFamily="18" charset="0"/>
              </a:rPr>
              <a:t>rifaximin</a:t>
            </a:r>
            <a:r>
              <a:rPr lang="en-US" sz="900" dirty="0" smtClean="0">
                <a:solidFill>
                  <a:prstClr val="black"/>
                </a:solidFill>
                <a:latin typeface="Times New Roman" panose="02020603050405020304" pitchFamily="18" charset="0"/>
                <a:cs typeface="Times New Roman" panose="02020603050405020304" pitchFamily="18" charset="0"/>
              </a:rPr>
              <a:t>. L-ornithine -L-aspartate (LOLA), the salt of the natural amino acids ornithine and aspartate acts through the mechanism of substrate activation to detoxify ammonia.</a:t>
            </a:r>
            <a:endParaRPr lang="en-GB" sz="900" dirty="0" smtClean="0">
              <a:solidFill>
                <a:prstClr val="black"/>
              </a:solidFill>
              <a:latin typeface="Times New Roman" panose="02020603050405020304" pitchFamily="18" charset="0"/>
              <a:cs typeface="Times New Roman" panose="02020603050405020304" pitchFamily="18" charset="0"/>
            </a:endParaRPr>
          </a:p>
          <a:p>
            <a:pPr algn="just"/>
            <a:r>
              <a:rPr lang="en-US" sz="900" b="1" dirty="0" smtClean="0">
                <a:solidFill>
                  <a:prstClr val="black"/>
                </a:solidFill>
                <a:latin typeface="Times New Roman" panose="02020603050405020304" pitchFamily="18" charset="0"/>
                <a:cs typeface="Times New Roman" panose="02020603050405020304" pitchFamily="18" charset="0"/>
              </a:rPr>
              <a:t>        </a:t>
            </a:r>
            <a:r>
              <a:rPr lang="en-US" sz="800" b="1" dirty="0" smtClean="0">
                <a:solidFill>
                  <a:prstClr val="black"/>
                </a:solidFill>
                <a:latin typeface="Times New Roman" panose="02020603050405020304" pitchFamily="18" charset="0"/>
                <a:cs typeface="Times New Roman" panose="02020603050405020304" pitchFamily="18" charset="0"/>
              </a:rPr>
              <a:t>AIM</a:t>
            </a:r>
            <a:r>
              <a:rPr lang="en-US" sz="800" dirty="0" smtClean="0">
                <a:solidFill>
                  <a:prstClr val="black"/>
                </a:solidFill>
                <a:latin typeface="Times New Roman" panose="02020603050405020304" pitchFamily="18" charset="0"/>
                <a:cs typeface="Times New Roman" panose="02020603050405020304" pitchFamily="18" charset="0"/>
              </a:rPr>
              <a:t>: To determine the efficacy of LOLA in addition to therapy with lactulose and </a:t>
            </a:r>
            <a:r>
              <a:rPr lang="en-US" sz="800" dirty="0" err="1" smtClean="0">
                <a:solidFill>
                  <a:prstClr val="black"/>
                </a:solidFill>
                <a:latin typeface="Times New Roman" panose="02020603050405020304" pitchFamily="18" charset="0"/>
                <a:cs typeface="Times New Roman" panose="02020603050405020304" pitchFamily="18" charset="0"/>
              </a:rPr>
              <a:t>rifaximin</a:t>
            </a:r>
            <a:r>
              <a:rPr lang="en-US" sz="800" dirty="0" smtClean="0">
                <a:solidFill>
                  <a:prstClr val="black"/>
                </a:solidFill>
                <a:latin typeface="Times New Roman" panose="02020603050405020304" pitchFamily="18" charset="0"/>
                <a:cs typeface="Times New Roman" panose="02020603050405020304" pitchFamily="18" charset="0"/>
              </a:rPr>
              <a:t> for the treatment of HE.</a:t>
            </a:r>
            <a:endParaRPr lang="en-GB" sz="800" dirty="0" smtClean="0">
              <a:solidFill>
                <a:prstClr val="black"/>
              </a:solidFill>
              <a:latin typeface="Times New Roman" panose="02020603050405020304" pitchFamily="18" charset="0"/>
              <a:cs typeface="Times New Roman" panose="02020603050405020304" pitchFamily="18" charset="0"/>
            </a:endParaRPr>
          </a:p>
          <a:p>
            <a:pPr algn="just"/>
            <a:endParaRPr lang="en-US" sz="900" b="1" dirty="0" smtClean="0">
              <a:solidFill>
                <a:prstClr val="black"/>
              </a:solidFill>
              <a:latin typeface="Times New Roman" panose="02020603050405020304" pitchFamily="18" charset="0"/>
              <a:cs typeface="Times New Roman" panose="02020603050405020304" pitchFamily="18" charset="0"/>
            </a:endParaRPr>
          </a:p>
          <a:p>
            <a:pPr algn="just"/>
            <a:r>
              <a:rPr lang="en-US" sz="900" b="1" dirty="0" smtClean="0">
                <a:solidFill>
                  <a:srgbClr val="FF0000"/>
                </a:solidFill>
                <a:latin typeface="Times New Roman" panose="02020603050405020304" pitchFamily="18" charset="0"/>
                <a:cs typeface="Times New Roman" panose="02020603050405020304" pitchFamily="18" charset="0"/>
              </a:rPr>
              <a:t>METHODS</a:t>
            </a:r>
          </a:p>
          <a:p>
            <a:pPr algn="just"/>
            <a:r>
              <a:rPr lang="en-US" sz="900" b="1" dirty="0" smtClean="0">
                <a:solidFill>
                  <a:prstClr val="black"/>
                </a:solidFill>
                <a:latin typeface="Times New Roman" panose="02020603050405020304" pitchFamily="18" charset="0"/>
                <a:cs typeface="Times New Roman" panose="02020603050405020304" pitchFamily="18" charset="0"/>
              </a:rPr>
              <a:t>        </a:t>
            </a:r>
            <a:r>
              <a:rPr lang="en-US" sz="900" dirty="0" smtClean="0">
                <a:solidFill>
                  <a:prstClr val="black"/>
                </a:solidFill>
                <a:latin typeface="Times New Roman" panose="02020603050405020304" pitchFamily="18" charset="0"/>
                <a:cs typeface="Times New Roman" panose="02020603050405020304" pitchFamily="18" charset="0"/>
              </a:rPr>
              <a:t>We have examined 66 patients with liver cirrhosis (LC) admitted in St. </a:t>
            </a:r>
            <a:r>
              <a:rPr lang="en-US" sz="900" dirty="0" err="1" smtClean="0">
                <a:solidFill>
                  <a:prstClr val="black"/>
                </a:solidFill>
                <a:latin typeface="Times New Roman" panose="02020603050405020304" pitchFamily="18" charset="0"/>
                <a:cs typeface="Times New Roman" panose="02020603050405020304" pitchFamily="18" charset="0"/>
              </a:rPr>
              <a:t>Spiridon</a:t>
            </a:r>
            <a:r>
              <a:rPr lang="en-US" sz="900" dirty="0" smtClean="0">
                <a:solidFill>
                  <a:prstClr val="black"/>
                </a:solidFill>
                <a:latin typeface="Times New Roman" panose="02020603050405020304" pitchFamily="18" charset="0"/>
                <a:cs typeface="Times New Roman" panose="02020603050405020304" pitchFamily="18" charset="0"/>
              </a:rPr>
              <a:t> Emergency Hospital Iasi for HE </a:t>
            </a:r>
            <a:r>
              <a:rPr lang="ro-RO" sz="900" dirty="0" smtClean="0">
                <a:solidFill>
                  <a:prstClr val="black"/>
                </a:solidFill>
                <a:latin typeface="Times New Roman" panose="02020603050405020304" pitchFamily="18" charset="0"/>
                <a:cs typeface="Times New Roman" panose="02020603050405020304" pitchFamily="18" charset="0"/>
              </a:rPr>
              <a:t>during 2018</a:t>
            </a:r>
            <a:r>
              <a:rPr lang="en-US" sz="900" dirty="0" smtClean="0">
                <a:solidFill>
                  <a:prstClr val="black"/>
                </a:solidFill>
                <a:latin typeface="Times New Roman" panose="02020603050405020304" pitchFamily="18" charset="0"/>
                <a:cs typeface="Times New Roman" panose="02020603050405020304" pitchFamily="18" charset="0"/>
              </a:rPr>
              <a:t>. Subjects were divided into two equal groups (n = 33) with similar age, gender and characteristics of liver disease (</a:t>
            </a:r>
            <a:r>
              <a:rPr lang="en-US" sz="900" dirty="0" err="1" smtClean="0">
                <a:solidFill>
                  <a:prstClr val="black"/>
                </a:solidFill>
                <a:latin typeface="Times New Roman" panose="02020603050405020304" pitchFamily="18" charset="0"/>
                <a:cs typeface="Times New Roman" panose="02020603050405020304" pitchFamily="18" charset="0"/>
              </a:rPr>
              <a:t>ethiology</a:t>
            </a:r>
            <a:r>
              <a:rPr lang="en-US" sz="900" dirty="0" smtClean="0">
                <a:solidFill>
                  <a:prstClr val="black"/>
                </a:solidFill>
                <a:latin typeface="Times New Roman" panose="02020603050405020304" pitchFamily="18" charset="0"/>
                <a:cs typeface="Times New Roman" panose="02020603050405020304" pitchFamily="18" charset="0"/>
              </a:rPr>
              <a:t>, Child-Pugh score). Group 1 received lactulose and </a:t>
            </a:r>
            <a:r>
              <a:rPr lang="en-US" sz="900" dirty="0" err="1" smtClean="0">
                <a:solidFill>
                  <a:prstClr val="black"/>
                </a:solidFill>
                <a:latin typeface="Times New Roman" panose="02020603050405020304" pitchFamily="18" charset="0"/>
                <a:cs typeface="Times New Roman" panose="02020603050405020304" pitchFamily="18" charset="0"/>
              </a:rPr>
              <a:t>rifaximin</a:t>
            </a:r>
            <a:r>
              <a:rPr lang="en-US" sz="900" dirty="0" smtClean="0">
                <a:solidFill>
                  <a:prstClr val="black"/>
                </a:solidFill>
                <a:latin typeface="Times New Roman" panose="02020603050405020304" pitchFamily="18" charset="0"/>
                <a:cs typeface="Times New Roman" panose="02020603050405020304" pitchFamily="18" charset="0"/>
              </a:rPr>
              <a:t> and Group 2 lactulose, </a:t>
            </a:r>
            <a:r>
              <a:rPr lang="en-US" sz="900" dirty="0" err="1" smtClean="0">
                <a:solidFill>
                  <a:prstClr val="black"/>
                </a:solidFill>
                <a:latin typeface="Times New Roman" panose="02020603050405020304" pitchFamily="18" charset="0"/>
                <a:cs typeface="Times New Roman" panose="02020603050405020304" pitchFamily="18" charset="0"/>
              </a:rPr>
              <a:t>rifaximin</a:t>
            </a:r>
            <a:r>
              <a:rPr lang="en-US" sz="900" dirty="0" smtClean="0">
                <a:solidFill>
                  <a:prstClr val="black"/>
                </a:solidFill>
                <a:latin typeface="Times New Roman" panose="02020603050405020304" pitchFamily="18" charset="0"/>
                <a:cs typeface="Times New Roman" panose="02020603050405020304" pitchFamily="18" charset="0"/>
              </a:rPr>
              <a:t> and LOLA.</a:t>
            </a:r>
          </a:p>
          <a:p>
            <a:pPr algn="just"/>
            <a:endParaRPr lang="en-US" sz="900" b="1" dirty="0" smtClean="0">
              <a:solidFill>
                <a:prstClr val="black"/>
              </a:solidFill>
              <a:latin typeface="Times New Roman" panose="02020603050405020304" pitchFamily="18" charset="0"/>
              <a:cs typeface="Times New Roman" panose="02020603050405020304" pitchFamily="18" charset="0"/>
            </a:endParaRPr>
          </a:p>
          <a:p>
            <a:pPr algn="just"/>
            <a:r>
              <a:rPr lang="en-US" sz="900" b="1" dirty="0" smtClean="0">
                <a:solidFill>
                  <a:srgbClr val="FF0000"/>
                </a:solidFill>
                <a:latin typeface="Times New Roman" panose="02020603050405020304" pitchFamily="18" charset="0"/>
                <a:cs typeface="Times New Roman" panose="02020603050405020304" pitchFamily="18" charset="0"/>
              </a:rPr>
              <a:t>RESULTS</a:t>
            </a:r>
          </a:p>
          <a:p>
            <a:pPr algn="just"/>
            <a:r>
              <a:rPr lang="en-US" sz="900" b="1" dirty="0" smtClean="0">
                <a:solidFill>
                  <a:prstClr val="black"/>
                </a:solidFill>
                <a:latin typeface="Times New Roman" panose="02020603050405020304" pitchFamily="18" charset="0"/>
                <a:cs typeface="Times New Roman" panose="02020603050405020304" pitchFamily="18" charset="0"/>
              </a:rPr>
              <a:t>        </a:t>
            </a:r>
            <a:r>
              <a:rPr lang="en-US" sz="900" dirty="0" smtClean="0">
                <a:solidFill>
                  <a:prstClr val="black"/>
                </a:solidFill>
                <a:latin typeface="Times New Roman" panose="02020603050405020304" pitchFamily="18" charset="0"/>
                <a:cs typeface="Times New Roman" panose="02020603050405020304" pitchFamily="18" charset="0"/>
              </a:rPr>
              <a:t>Among our study group, of which stage B by Child-Pugh in 9 (13.63%); stage C in 57 (86.36%), all patients had chronic liver cirrhosis and hepatic encephalopathy (HE) I–III degrees according to West Haven criteria.</a:t>
            </a:r>
            <a:endParaRPr lang="en-GB" sz="900" dirty="0" smtClean="0">
              <a:solidFill>
                <a:prstClr val="black"/>
              </a:solidFill>
              <a:latin typeface="Times New Roman" panose="02020603050405020304" pitchFamily="18" charset="0"/>
              <a:cs typeface="Times New Roman" panose="02020603050405020304" pitchFamily="18" charset="0"/>
            </a:endParaRPr>
          </a:p>
          <a:p>
            <a:pPr algn="just"/>
            <a:endParaRPr lang="en-US" sz="1000" dirty="0" smtClean="0">
              <a:solidFill>
                <a:prstClr val="black"/>
              </a:solidFill>
              <a:latin typeface="Times New Roman" panose="02020603050405020304" pitchFamily="18" charset="0"/>
              <a:cs typeface="Times New Roman" panose="02020603050405020304" pitchFamily="18" charset="0"/>
            </a:endParaRPr>
          </a:p>
          <a:p>
            <a:pPr algn="just"/>
            <a:endParaRPr lang="en-US" sz="1000" dirty="0">
              <a:solidFill>
                <a:prstClr val="black"/>
              </a:solidFill>
              <a:latin typeface="Times New Roman" panose="02020603050405020304" pitchFamily="18" charset="0"/>
              <a:cs typeface="Times New Roman" panose="02020603050405020304" pitchFamily="18" charset="0"/>
            </a:endParaRPr>
          </a:p>
          <a:p>
            <a:pPr algn="just"/>
            <a:endParaRPr lang="en-US" sz="1000" dirty="0" smtClean="0">
              <a:solidFill>
                <a:prstClr val="black"/>
              </a:solidFill>
              <a:latin typeface="Times New Roman" panose="02020603050405020304" pitchFamily="18" charset="0"/>
              <a:cs typeface="Times New Roman" panose="02020603050405020304" pitchFamily="18" charset="0"/>
            </a:endParaRPr>
          </a:p>
          <a:p>
            <a:pPr algn="just"/>
            <a:endParaRPr lang="en-US" sz="1000" dirty="0">
              <a:solidFill>
                <a:prstClr val="black"/>
              </a:solidFill>
              <a:latin typeface="Times New Roman" panose="02020603050405020304" pitchFamily="18" charset="0"/>
              <a:cs typeface="Times New Roman" panose="02020603050405020304" pitchFamily="18" charset="0"/>
            </a:endParaRPr>
          </a:p>
          <a:p>
            <a:pPr algn="just"/>
            <a:endParaRPr lang="en-US" sz="1000" dirty="0" smtClean="0">
              <a:solidFill>
                <a:prstClr val="black"/>
              </a:solidFill>
              <a:latin typeface="Times New Roman" panose="02020603050405020304" pitchFamily="18" charset="0"/>
              <a:cs typeface="Times New Roman" panose="02020603050405020304" pitchFamily="18" charset="0"/>
            </a:endParaRPr>
          </a:p>
          <a:p>
            <a:pPr algn="just"/>
            <a:endParaRPr lang="en-US" sz="1000" dirty="0">
              <a:solidFill>
                <a:prstClr val="black"/>
              </a:solidFill>
              <a:latin typeface="Times New Roman" panose="02020603050405020304" pitchFamily="18" charset="0"/>
              <a:cs typeface="Times New Roman" panose="02020603050405020304" pitchFamily="18" charset="0"/>
            </a:endParaRPr>
          </a:p>
          <a:p>
            <a:pPr algn="just"/>
            <a:endParaRPr lang="en-US" sz="1000" dirty="0" smtClean="0">
              <a:solidFill>
                <a:prstClr val="black"/>
              </a:solidFill>
              <a:latin typeface="Times New Roman" panose="02020603050405020304" pitchFamily="18" charset="0"/>
              <a:cs typeface="Times New Roman" panose="02020603050405020304" pitchFamily="18" charset="0"/>
            </a:endParaRPr>
          </a:p>
          <a:p>
            <a:pPr algn="just"/>
            <a:endParaRPr lang="en-US" sz="1000" dirty="0">
              <a:solidFill>
                <a:prstClr val="black"/>
              </a:solidFill>
              <a:latin typeface="Times New Roman" panose="02020603050405020304" pitchFamily="18" charset="0"/>
              <a:cs typeface="Times New Roman" panose="02020603050405020304" pitchFamily="18" charset="0"/>
            </a:endParaRPr>
          </a:p>
          <a:p>
            <a:pPr algn="just"/>
            <a:endParaRPr lang="en-US" sz="1000" dirty="0" smtClean="0">
              <a:solidFill>
                <a:prstClr val="black"/>
              </a:solidFill>
              <a:latin typeface="Times New Roman" panose="02020603050405020304" pitchFamily="18" charset="0"/>
              <a:cs typeface="Times New Roman" panose="02020603050405020304" pitchFamily="18" charset="0"/>
            </a:endParaRPr>
          </a:p>
          <a:p>
            <a:pPr algn="just"/>
            <a:endParaRPr lang="en-US" sz="1000" dirty="0">
              <a:solidFill>
                <a:prstClr val="black"/>
              </a:solidFill>
              <a:latin typeface="Times New Roman" panose="02020603050405020304" pitchFamily="18" charset="0"/>
              <a:cs typeface="Times New Roman" panose="02020603050405020304" pitchFamily="18" charset="0"/>
            </a:endParaRPr>
          </a:p>
          <a:p>
            <a:pPr algn="just"/>
            <a:endParaRPr lang="en-US" sz="1000" dirty="0" smtClean="0">
              <a:solidFill>
                <a:prstClr val="black"/>
              </a:solidFill>
              <a:latin typeface="Times New Roman" panose="02020603050405020304" pitchFamily="18" charset="0"/>
              <a:cs typeface="Times New Roman" panose="02020603050405020304" pitchFamily="18" charset="0"/>
            </a:endParaRPr>
          </a:p>
          <a:p>
            <a:pPr algn="just"/>
            <a:endParaRPr lang="en-US" sz="1000" dirty="0">
              <a:solidFill>
                <a:prstClr val="black"/>
              </a:solidFill>
              <a:latin typeface="Times New Roman" panose="02020603050405020304" pitchFamily="18" charset="0"/>
              <a:cs typeface="Times New Roman" panose="02020603050405020304" pitchFamily="18" charset="0"/>
            </a:endParaRPr>
          </a:p>
          <a:p>
            <a:pPr algn="just"/>
            <a:endParaRPr lang="en-US" sz="1000" dirty="0" smtClean="0">
              <a:solidFill>
                <a:prstClr val="black"/>
              </a:solidFill>
              <a:latin typeface="Times New Roman" panose="02020603050405020304" pitchFamily="18" charset="0"/>
              <a:cs typeface="Times New Roman" panose="02020603050405020304" pitchFamily="18" charset="0"/>
            </a:endParaRPr>
          </a:p>
          <a:p>
            <a:pPr algn="just"/>
            <a:endParaRPr lang="en-US" sz="1000" dirty="0">
              <a:solidFill>
                <a:prstClr val="black"/>
              </a:solidFill>
              <a:latin typeface="Times New Roman" panose="02020603050405020304" pitchFamily="18" charset="0"/>
              <a:cs typeface="Times New Roman" panose="02020603050405020304" pitchFamily="18" charset="0"/>
            </a:endParaRPr>
          </a:p>
          <a:p>
            <a:pPr algn="just"/>
            <a:endParaRPr lang="en-US" sz="1000" dirty="0" smtClean="0">
              <a:solidFill>
                <a:prstClr val="black"/>
              </a:solidFill>
              <a:latin typeface="Times New Roman" panose="02020603050405020304" pitchFamily="18" charset="0"/>
              <a:cs typeface="Times New Roman" panose="02020603050405020304" pitchFamily="18" charset="0"/>
            </a:endParaRPr>
          </a:p>
          <a:p>
            <a:pPr algn="just"/>
            <a:r>
              <a:rPr lang="en-US" sz="1000" dirty="0">
                <a:solidFill>
                  <a:prstClr val="black"/>
                </a:solidFill>
                <a:latin typeface="Times New Roman" panose="02020603050405020304" pitchFamily="18" charset="0"/>
                <a:cs typeface="Times New Roman" panose="02020603050405020304" pitchFamily="18" charset="0"/>
              </a:rPr>
              <a:t> </a:t>
            </a:r>
            <a:r>
              <a:rPr lang="en-US" sz="1000" dirty="0" smtClean="0">
                <a:solidFill>
                  <a:prstClr val="black"/>
                </a:solidFill>
                <a:latin typeface="Times New Roman" panose="02020603050405020304" pitchFamily="18" charset="0"/>
                <a:cs typeface="Times New Roman" panose="02020603050405020304" pitchFamily="18" charset="0"/>
              </a:rPr>
              <a:t>       All </a:t>
            </a:r>
            <a:r>
              <a:rPr lang="en-US" sz="1000" dirty="0">
                <a:solidFill>
                  <a:prstClr val="black"/>
                </a:solidFill>
                <a:latin typeface="Times New Roman" panose="02020603050405020304" pitchFamily="18" charset="0"/>
                <a:cs typeface="Times New Roman" panose="02020603050405020304" pitchFamily="18" charset="0"/>
              </a:rPr>
              <a:t>patients were divided into two groups (n=33) depending on the therapeutic approach: I - lactulose 20 ml x2/day + </a:t>
            </a:r>
            <a:r>
              <a:rPr lang="en-US" sz="1000" dirty="0" err="1">
                <a:solidFill>
                  <a:prstClr val="black"/>
                </a:solidFill>
                <a:latin typeface="Times New Roman" panose="02020603050405020304" pitchFamily="18" charset="0"/>
                <a:cs typeface="Times New Roman" panose="02020603050405020304" pitchFamily="18" charset="0"/>
              </a:rPr>
              <a:t>rifaximin</a:t>
            </a:r>
            <a:r>
              <a:rPr lang="en-US" sz="1000" dirty="0">
                <a:solidFill>
                  <a:prstClr val="black"/>
                </a:solidFill>
                <a:latin typeface="Times New Roman" panose="02020603050405020304" pitchFamily="18" charset="0"/>
                <a:cs typeface="Times New Roman" panose="02020603050405020304" pitchFamily="18" charset="0"/>
              </a:rPr>
              <a:t> 1200 mg/day; II – LOLA 15 g/day + lactulose 20 mlx2/day + </a:t>
            </a:r>
            <a:r>
              <a:rPr lang="en-US" sz="1000" dirty="0" err="1">
                <a:solidFill>
                  <a:prstClr val="black"/>
                </a:solidFill>
                <a:latin typeface="Times New Roman" panose="02020603050405020304" pitchFamily="18" charset="0"/>
                <a:cs typeface="Times New Roman" panose="02020603050405020304" pitchFamily="18" charset="0"/>
              </a:rPr>
              <a:t>rifaximin</a:t>
            </a:r>
            <a:r>
              <a:rPr lang="en-US" sz="1000" dirty="0">
                <a:solidFill>
                  <a:prstClr val="black"/>
                </a:solidFill>
                <a:latin typeface="Times New Roman" panose="02020603050405020304" pitchFamily="18" charset="0"/>
                <a:cs typeface="Times New Roman" panose="02020603050405020304" pitchFamily="18" charset="0"/>
              </a:rPr>
              <a:t> 1200 mg/day. There were no significant differences regarding age, sex and cirrhosis etiology between the two groups. The patients that received LOLA had a lower readmission rate in compare with those without LOLA treatment (33.36% vs 54.54%, p=0,002). The mortality rate was similar in both groups. After 10 days of treatment, the ammonia concentration in the blood on the therapy background decreases maximum in patients of group II – 59.3% versus 30.5% in group I (p=0,01</a:t>
            </a:r>
            <a:r>
              <a:rPr lang="en-US" sz="1000" dirty="0" smtClean="0">
                <a:solidFill>
                  <a:prstClr val="black"/>
                </a:solidFill>
                <a:latin typeface="Times New Roman" panose="02020603050405020304" pitchFamily="18" charset="0"/>
                <a:cs typeface="Times New Roman" panose="02020603050405020304" pitchFamily="18" charset="0"/>
              </a:rPr>
              <a:t>).</a:t>
            </a:r>
            <a:endParaRPr lang="en-US" sz="900" b="1" dirty="0" smtClean="0">
              <a:solidFill>
                <a:srgbClr val="FF0000"/>
              </a:solidFill>
              <a:latin typeface="Times New Roman" panose="02020603050405020304" pitchFamily="18" charset="0"/>
              <a:cs typeface="Times New Roman" panose="02020603050405020304" pitchFamily="18" charset="0"/>
            </a:endParaRPr>
          </a:p>
          <a:p>
            <a:pPr algn="just"/>
            <a:r>
              <a:rPr lang="en-US" sz="900" b="1" dirty="0" smtClean="0">
                <a:solidFill>
                  <a:srgbClr val="FF0000"/>
                </a:solidFill>
                <a:latin typeface="Times New Roman" panose="02020603050405020304" pitchFamily="18" charset="0"/>
                <a:cs typeface="Times New Roman" panose="02020603050405020304" pitchFamily="18" charset="0"/>
              </a:rPr>
              <a:t>CONCLUSION</a:t>
            </a:r>
          </a:p>
          <a:p>
            <a:pPr algn="just"/>
            <a:r>
              <a:rPr lang="en-US" sz="900" dirty="0" smtClean="0">
                <a:solidFill>
                  <a:prstClr val="black"/>
                </a:solidFill>
                <a:latin typeface="Times New Roman" panose="02020603050405020304" pitchFamily="18" charset="0"/>
                <a:cs typeface="Times New Roman" panose="02020603050405020304" pitchFamily="18" charset="0"/>
              </a:rPr>
              <a:t>        In clinical trials, LOLA has shown a statistically significant effect to reduce HE grade, in reduction of blood ammonia concentration and positive effects on psychomotor function in patients of cirrhosis with minimal HE and overt chronic Grade I HE, as compared to placebo.</a:t>
            </a:r>
            <a:endParaRPr lang="en-GB" sz="900" dirty="0" smtClean="0">
              <a:solidFill>
                <a:prstClr val="black"/>
              </a:solidFill>
              <a:latin typeface="Times New Roman" panose="02020603050405020304" pitchFamily="18" charset="0"/>
              <a:cs typeface="Times New Roman" panose="02020603050405020304" pitchFamily="18" charset="0"/>
            </a:endParaRPr>
          </a:p>
          <a:p>
            <a:pPr algn="just"/>
            <a:r>
              <a:rPr lang="en-US" sz="900" dirty="0" smtClean="0">
                <a:solidFill>
                  <a:prstClr val="black"/>
                </a:solidFill>
                <a:latin typeface="Times New Roman" panose="02020603050405020304" pitchFamily="18" charset="0"/>
                <a:cs typeface="Times New Roman" panose="02020603050405020304" pitchFamily="18" charset="0"/>
              </a:rPr>
              <a:t>       However, there is lack of data on the efficacy of LOLA in patients with overt acute hepatic encephalopathy which is one of the major causes of hospital admissions and resource utilization in decompensated cirrhosis. The combined therapy of HE with </a:t>
            </a:r>
            <a:r>
              <a:rPr lang="en-US" sz="900" dirty="0" err="1" smtClean="0">
                <a:solidFill>
                  <a:prstClr val="black"/>
                </a:solidFill>
                <a:latin typeface="Times New Roman" panose="02020603050405020304" pitchFamily="18" charset="0"/>
                <a:cs typeface="Times New Roman" panose="02020603050405020304" pitchFamily="18" charset="0"/>
              </a:rPr>
              <a:t>Rifaximin</a:t>
            </a:r>
            <a:r>
              <a:rPr lang="en-US" sz="900" dirty="0" smtClean="0">
                <a:solidFill>
                  <a:prstClr val="black"/>
                </a:solidFill>
                <a:latin typeface="Times New Roman" panose="02020603050405020304" pitchFamily="18" charset="0"/>
                <a:cs typeface="Times New Roman" panose="02020603050405020304" pitchFamily="18" charset="0"/>
              </a:rPr>
              <a:t>, LOLA and basic therapy proved to be the most effective.</a:t>
            </a:r>
            <a:endParaRPr lang="en-GB" sz="900" dirty="0" smtClean="0">
              <a:solidFill>
                <a:prstClr val="black"/>
              </a:solidFill>
              <a:latin typeface="Times New Roman" panose="02020603050405020304" pitchFamily="18" charset="0"/>
              <a:cs typeface="Times New Roman" panose="02020603050405020304" pitchFamily="18" charset="0"/>
            </a:endParaRPr>
          </a:p>
        </p:txBody>
      </p:sp>
      <p:graphicFrame>
        <p:nvGraphicFramePr>
          <p:cNvPr id="6" name="Chart 5"/>
          <p:cNvGraphicFramePr>
            <a:graphicFrameLocks/>
          </p:cNvGraphicFramePr>
          <p:nvPr>
            <p:extLst>
              <p:ext uri="{D42A27DB-BD31-4B8C-83A1-F6EECF244321}">
                <p14:modId xmlns:p14="http://schemas.microsoft.com/office/powerpoint/2010/main" val="2929060033"/>
              </p:ext>
            </p:extLst>
          </p:nvPr>
        </p:nvGraphicFramePr>
        <p:xfrm>
          <a:off x="2190750" y="4597398"/>
          <a:ext cx="3505200" cy="2133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485408641"/>
              </p:ext>
            </p:extLst>
          </p:nvPr>
        </p:nvGraphicFramePr>
        <p:xfrm>
          <a:off x="130175" y="4671565"/>
          <a:ext cx="2428071" cy="1985267"/>
        </p:xfrm>
        <a:graphic>
          <a:graphicData uri="http://schemas.openxmlformats.org/drawingml/2006/table">
            <a:tbl>
              <a:tblPr firstRow="1" firstCol="1" bandRow="1">
                <a:tableStyleId>{5C22544A-7EE6-4342-B048-85BDC9FD1C3A}</a:tableStyleId>
              </a:tblPr>
              <a:tblGrid>
                <a:gridCol w="611359">
                  <a:extLst>
                    <a:ext uri="{9D8B030D-6E8A-4147-A177-3AD203B41FA5}">
                      <a16:colId xmlns="" xmlns:a16="http://schemas.microsoft.com/office/drawing/2014/main" val="2844189893"/>
                    </a:ext>
                  </a:extLst>
                </a:gridCol>
                <a:gridCol w="676655">
                  <a:extLst>
                    <a:ext uri="{9D8B030D-6E8A-4147-A177-3AD203B41FA5}">
                      <a16:colId xmlns="" xmlns:a16="http://schemas.microsoft.com/office/drawing/2014/main" val="1606765967"/>
                    </a:ext>
                  </a:extLst>
                </a:gridCol>
                <a:gridCol w="570028">
                  <a:extLst>
                    <a:ext uri="{9D8B030D-6E8A-4147-A177-3AD203B41FA5}">
                      <a16:colId xmlns="" xmlns:a16="http://schemas.microsoft.com/office/drawing/2014/main" val="209405256"/>
                    </a:ext>
                  </a:extLst>
                </a:gridCol>
                <a:gridCol w="570029">
                  <a:extLst>
                    <a:ext uri="{9D8B030D-6E8A-4147-A177-3AD203B41FA5}">
                      <a16:colId xmlns="" xmlns:a16="http://schemas.microsoft.com/office/drawing/2014/main" val="1390017952"/>
                    </a:ext>
                  </a:extLst>
                </a:gridCol>
              </a:tblGrid>
              <a:tr h="426019">
                <a:tc>
                  <a:txBody>
                    <a:bodyPr/>
                    <a:lstStyle/>
                    <a:p>
                      <a:pPr>
                        <a:lnSpc>
                          <a:spcPct val="115000"/>
                        </a:lnSpc>
                        <a:spcAft>
                          <a:spcPts val="0"/>
                        </a:spcAft>
                      </a:pPr>
                      <a:r>
                        <a:rPr lang="en-US" sz="800" dirty="0" smtClean="0">
                          <a:effectLst/>
                        </a:rPr>
                        <a:t>Parameters</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solidFill>
                      <a:schemeClr val="accent4">
                        <a:lumMod val="75000"/>
                      </a:schemeClr>
                    </a:solidFill>
                  </a:tcPr>
                </a:tc>
                <a:tc>
                  <a:txBody>
                    <a:bodyPr/>
                    <a:lstStyle/>
                    <a:p>
                      <a:pPr>
                        <a:lnSpc>
                          <a:spcPct val="115000"/>
                        </a:lnSpc>
                        <a:spcAft>
                          <a:spcPts val="0"/>
                        </a:spcAft>
                      </a:pPr>
                      <a:r>
                        <a:rPr lang="en-US" sz="800" dirty="0">
                          <a:effectLst/>
                        </a:rPr>
                        <a:t>Total number</a:t>
                      </a:r>
                      <a:endParaRPr lang="en-GB" sz="800" dirty="0">
                        <a:effectLst/>
                      </a:endParaRPr>
                    </a:p>
                    <a:p>
                      <a:pPr>
                        <a:lnSpc>
                          <a:spcPct val="115000"/>
                        </a:lnSpc>
                        <a:spcAft>
                          <a:spcPts val="0"/>
                        </a:spcAft>
                      </a:pPr>
                      <a:r>
                        <a:rPr lang="en-US" sz="800" dirty="0">
                          <a:effectLst/>
                        </a:rPr>
                        <a:t>n=66</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solidFill>
                      <a:schemeClr val="accent4">
                        <a:lumMod val="75000"/>
                      </a:schemeClr>
                    </a:solidFill>
                  </a:tcPr>
                </a:tc>
                <a:tc>
                  <a:txBody>
                    <a:bodyPr/>
                    <a:lstStyle/>
                    <a:p>
                      <a:pPr>
                        <a:lnSpc>
                          <a:spcPct val="115000"/>
                        </a:lnSpc>
                        <a:spcAft>
                          <a:spcPts val="0"/>
                        </a:spcAft>
                      </a:pPr>
                      <a:r>
                        <a:rPr lang="en-US" sz="800" dirty="0">
                          <a:effectLst/>
                        </a:rPr>
                        <a:t>Group I (n=33)</a:t>
                      </a:r>
                      <a:endParaRPr lang="en-GB" sz="800" dirty="0">
                        <a:effectLst/>
                      </a:endParaRPr>
                    </a:p>
                    <a:p>
                      <a:pPr>
                        <a:lnSpc>
                          <a:spcPct val="115000"/>
                        </a:lnSpc>
                        <a:spcAft>
                          <a:spcPts val="0"/>
                        </a:spcAft>
                      </a:pP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solidFill>
                      <a:schemeClr val="accent4">
                        <a:lumMod val="75000"/>
                      </a:schemeClr>
                    </a:solidFill>
                  </a:tcPr>
                </a:tc>
                <a:tc>
                  <a:txBody>
                    <a:bodyPr/>
                    <a:lstStyle/>
                    <a:p>
                      <a:pPr>
                        <a:lnSpc>
                          <a:spcPct val="115000"/>
                        </a:lnSpc>
                        <a:spcAft>
                          <a:spcPts val="0"/>
                        </a:spcAft>
                      </a:pPr>
                      <a:r>
                        <a:rPr lang="en-US" sz="800" dirty="0">
                          <a:effectLst/>
                        </a:rPr>
                        <a:t>Group </a:t>
                      </a:r>
                      <a:r>
                        <a:rPr lang="en-US" sz="800" dirty="0" smtClean="0">
                          <a:effectLst/>
                        </a:rPr>
                        <a:t>II (</a:t>
                      </a:r>
                      <a:r>
                        <a:rPr lang="en-US" sz="800" dirty="0">
                          <a:effectLst/>
                        </a:rPr>
                        <a:t>n=33</a:t>
                      </a:r>
                      <a:r>
                        <a:rPr lang="en-US" sz="800" dirty="0" smtClean="0">
                          <a:effectLst/>
                        </a:rPr>
                        <a:t>)</a:t>
                      </a:r>
                      <a:endParaRPr lang="en-GB" sz="800" dirty="0">
                        <a:effectLst/>
                      </a:endParaRPr>
                    </a:p>
                  </a:txBody>
                  <a:tcPr marL="59774" marR="59774" marT="0" marB="0">
                    <a:solidFill>
                      <a:schemeClr val="accent4">
                        <a:lumMod val="75000"/>
                      </a:schemeClr>
                    </a:solidFill>
                  </a:tcPr>
                </a:tc>
                <a:extLst>
                  <a:ext uri="{0D108BD9-81ED-4DB2-BD59-A6C34878D82A}">
                    <a16:rowId xmlns="" xmlns:a16="http://schemas.microsoft.com/office/drawing/2014/main" val="38310628"/>
                  </a:ext>
                </a:extLst>
              </a:tr>
              <a:tr h="281192">
                <a:tc>
                  <a:txBody>
                    <a:bodyPr/>
                    <a:lstStyle/>
                    <a:p>
                      <a:pPr>
                        <a:lnSpc>
                          <a:spcPct val="115000"/>
                        </a:lnSpc>
                        <a:spcAft>
                          <a:spcPts val="0"/>
                        </a:spcAft>
                      </a:pPr>
                      <a:r>
                        <a:rPr lang="en-US" sz="800" dirty="0">
                          <a:effectLst/>
                        </a:rPr>
                        <a:t>Medium age</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solidFill>
                      <a:schemeClr val="accent4">
                        <a:lumMod val="75000"/>
                      </a:schemeClr>
                    </a:solidFill>
                  </a:tcPr>
                </a:tc>
                <a:tc>
                  <a:txBody>
                    <a:bodyPr/>
                    <a:lstStyle/>
                    <a:p>
                      <a:pPr>
                        <a:lnSpc>
                          <a:spcPct val="115000"/>
                        </a:lnSpc>
                        <a:spcAft>
                          <a:spcPts val="0"/>
                        </a:spcAft>
                      </a:pPr>
                      <a:r>
                        <a:rPr lang="en-US" sz="800" dirty="0">
                          <a:effectLst/>
                        </a:rPr>
                        <a:t>59.2±15.7</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tc>
                  <a:txBody>
                    <a:bodyPr/>
                    <a:lstStyle/>
                    <a:p>
                      <a:pPr>
                        <a:lnSpc>
                          <a:spcPct val="115000"/>
                        </a:lnSpc>
                        <a:spcAft>
                          <a:spcPts val="0"/>
                        </a:spcAft>
                      </a:pPr>
                      <a:r>
                        <a:rPr lang="en-US" sz="800" dirty="0">
                          <a:effectLst/>
                        </a:rPr>
                        <a:t>56.8±11.2</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tc>
                  <a:txBody>
                    <a:bodyPr/>
                    <a:lstStyle/>
                    <a:p>
                      <a:pPr>
                        <a:lnSpc>
                          <a:spcPct val="115000"/>
                        </a:lnSpc>
                        <a:spcAft>
                          <a:spcPts val="0"/>
                        </a:spcAft>
                      </a:pPr>
                      <a:r>
                        <a:rPr lang="en-US" sz="800" dirty="0">
                          <a:effectLst/>
                        </a:rPr>
                        <a:t>61.1±4.4</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extLst>
                  <a:ext uri="{0D108BD9-81ED-4DB2-BD59-A6C34878D82A}">
                    <a16:rowId xmlns="" xmlns:a16="http://schemas.microsoft.com/office/drawing/2014/main" val="3735085219"/>
                  </a:ext>
                </a:extLst>
              </a:tr>
              <a:tr h="426019">
                <a:tc>
                  <a:txBody>
                    <a:bodyPr/>
                    <a:lstStyle/>
                    <a:p>
                      <a:pPr>
                        <a:lnSpc>
                          <a:spcPct val="115000"/>
                        </a:lnSpc>
                        <a:spcAft>
                          <a:spcPts val="0"/>
                        </a:spcAft>
                      </a:pPr>
                      <a:r>
                        <a:rPr lang="en-US" sz="800" dirty="0">
                          <a:effectLst/>
                        </a:rPr>
                        <a:t>sex f:m</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solidFill>
                      <a:schemeClr val="accent4">
                        <a:lumMod val="75000"/>
                      </a:schemeClr>
                    </a:solidFill>
                  </a:tcPr>
                </a:tc>
                <a:tc>
                  <a:txBody>
                    <a:bodyPr/>
                    <a:lstStyle/>
                    <a:p>
                      <a:pPr>
                        <a:lnSpc>
                          <a:spcPct val="115000"/>
                        </a:lnSpc>
                        <a:spcAft>
                          <a:spcPts val="0"/>
                        </a:spcAft>
                      </a:pPr>
                      <a:r>
                        <a:rPr lang="en-US" sz="800" dirty="0">
                          <a:effectLst/>
                        </a:rPr>
                        <a:t>28:38</a:t>
                      </a:r>
                      <a:endParaRPr lang="en-GB" sz="800" dirty="0">
                        <a:effectLst/>
                      </a:endParaRPr>
                    </a:p>
                    <a:p>
                      <a:pPr>
                        <a:lnSpc>
                          <a:spcPct val="115000"/>
                        </a:lnSpc>
                        <a:spcAft>
                          <a:spcPts val="0"/>
                        </a:spcAft>
                      </a:pPr>
                      <a:r>
                        <a:rPr lang="en-US" sz="800" dirty="0">
                          <a:effectLst/>
                        </a:rPr>
                        <a:t>32.4%:67.6%</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tc>
                  <a:txBody>
                    <a:bodyPr/>
                    <a:lstStyle/>
                    <a:p>
                      <a:pPr>
                        <a:lnSpc>
                          <a:spcPct val="115000"/>
                        </a:lnSpc>
                        <a:spcAft>
                          <a:spcPts val="0"/>
                        </a:spcAft>
                      </a:pPr>
                      <a:r>
                        <a:rPr lang="en-US" sz="800" dirty="0">
                          <a:effectLst/>
                        </a:rPr>
                        <a:t>15:18</a:t>
                      </a:r>
                      <a:endParaRPr lang="en-GB" sz="800" dirty="0">
                        <a:effectLst/>
                      </a:endParaRPr>
                    </a:p>
                    <a:p>
                      <a:pPr>
                        <a:lnSpc>
                          <a:spcPct val="115000"/>
                        </a:lnSpc>
                        <a:spcAft>
                          <a:spcPts val="0"/>
                        </a:spcAft>
                      </a:pPr>
                      <a:r>
                        <a:rPr lang="en-US" sz="800" dirty="0">
                          <a:effectLst/>
                        </a:rPr>
                        <a:t>27.6%:72.4%</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tc>
                  <a:txBody>
                    <a:bodyPr/>
                    <a:lstStyle/>
                    <a:p>
                      <a:pPr>
                        <a:lnSpc>
                          <a:spcPct val="115000"/>
                        </a:lnSpc>
                        <a:spcAft>
                          <a:spcPts val="0"/>
                        </a:spcAft>
                      </a:pPr>
                      <a:r>
                        <a:rPr lang="en-US" sz="800" dirty="0">
                          <a:effectLst/>
                        </a:rPr>
                        <a:t>13:20</a:t>
                      </a:r>
                      <a:endParaRPr lang="en-GB" sz="800" dirty="0">
                        <a:effectLst/>
                      </a:endParaRPr>
                    </a:p>
                    <a:p>
                      <a:pPr>
                        <a:lnSpc>
                          <a:spcPct val="115000"/>
                        </a:lnSpc>
                        <a:spcAft>
                          <a:spcPts val="0"/>
                        </a:spcAft>
                      </a:pPr>
                      <a:r>
                        <a:rPr lang="en-US" sz="800" dirty="0">
                          <a:effectLst/>
                        </a:rPr>
                        <a:t>37.8%:62.2%</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extLst>
                  <a:ext uri="{0D108BD9-81ED-4DB2-BD59-A6C34878D82A}">
                    <a16:rowId xmlns="" xmlns:a16="http://schemas.microsoft.com/office/drawing/2014/main" val="1545210832"/>
                  </a:ext>
                </a:extLst>
              </a:tr>
              <a:tr h="570845">
                <a:tc>
                  <a:txBody>
                    <a:bodyPr/>
                    <a:lstStyle/>
                    <a:p>
                      <a:pPr>
                        <a:lnSpc>
                          <a:spcPct val="115000"/>
                        </a:lnSpc>
                        <a:spcAft>
                          <a:spcPts val="0"/>
                        </a:spcAft>
                      </a:pPr>
                      <a:r>
                        <a:rPr lang="en-US" sz="800" dirty="0" smtClean="0">
                          <a:effectLst/>
                        </a:rPr>
                        <a:t>Cirrhosis </a:t>
                      </a:r>
                      <a:r>
                        <a:rPr lang="en-US" sz="800" dirty="0">
                          <a:effectLst/>
                        </a:rPr>
                        <a:t>etiology</a:t>
                      </a:r>
                      <a:endParaRPr lang="en-GB" sz="800" dirty="0">
                        <a:effectLst/>
                      </a:endParaRPr>
                    </a:p>
                    <a:p>
                      <a:pPr>
                        <a:lnSpc>
                          <a:spcPct val="115000"/>
                        </a:lnSpc>
                        <a:spcAft>
                          <a:spcPts val="0"/>
                        </a:spcAft>
                      </a:pPr>
                      <a:r>
                        <a:rPr lang="en-US" sz="800" dirty="0">
                          <a:effectLst/>
                        </a:rPr>
                        <a:t>(alcohol vs. C vs. B)</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solidFill>
                      <a:schemeClr val="accent4">
                        <a:lumMod val="75000"/>
                      </a:schemeClr>
                    </a:solidFill>
                  </a:tcPr>
                </a:tc>
                <a:tc>
                  <a:txBody>
                    <a:bodyPr/>
                    <a:lstStyle/>
                    <a:p>
                      <a:pPr>
                        <a:lnSpc>
                          <a:spcPct val="115000"/>
                        </a:lnSpc>
                        <a:spcAft>
                          <a:spcPts val="0"/>
                        </a:spcAft>
                      </a:pPr>
                      <a:r>
                        <a:rPr lang="en-US" sz="800" dirty="0">
                          <a:effectLst/>
                        </a:rPr>
                        <a:t>37 vs. 18 vs.11</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tc>
                  <a:txBody>
                    <a:bodyPr/>
                    <a:lstStyle/>
                    <a:p>
                      <a:pPr>
                        <a:lnSpc>
                          <a:spcPct val="115000"/>
                        </a:lnSpc>
                        <a:spcAft>
                          <a:spcPts val="0"/>
                        </a:spcAft>
                      </a:pPr>
                      <a:r>
                        <a:rPr lang="en-US" sz="800" dirty="0">
                          <a:effectLst/>
                        </a:rPr>
                        <a:t>18 vs. 8 vs.7</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tc>
                  <a:txBody>
                    <a:bodyPr/>
                    <a:lstStyle/>
                    <a:p>
                      <a:pPr>
                        <a:lnSpc>
                          <a:spcPct val="115000"/>
                        </a:lnSpc>
                        <a:spcAft>
                          <a:spcPts val="0"/>
                        </a:spcAft>
                      </a:pPr>
                      <a:r>
                        <a:rPr lang="en-US" sz="800" dirty="0">
                          <a:effectLst/>
                        </a:rPr>
                        <a:t>19 vs. 10 vs. 4</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extLst>
                  <a:ext uri="{0D108BD9-81ED-4DB2-BD59-A6C34878D82A}">
                    <a16:rowId xmlns="" xmlns:a16="http://schemas.microsoft.com/office/drawing/2014/main" val="789855611"/>
                  </a:ext>
                </a:extLst>
              </a:tr>
              <a:tr h="281192">
                <a:tc>
                  <a:txBody>
                    <a:bodyPr/>
                    <a:lstStyle/>
                    <a:p>
                      <a:pPr>
                        <a:lnSpc>
                          <a:spcPct val="115000"/>
                        </a:lnSpc>
                        <a:spcAft>
                          <a:spcPts val="0"/>
                        </a:spcAft>
                      </a:pPr>
                      <a:r>
                        <a:rPr lang="en-US" sz="800" dirty="0">
                          <a:effectLst/>
                        </a:rPr>
                        <a:t> </a:t>
                      </a:r>
                      <a:r>
                        <a:rPr lang="en-US" sz="800" dirty="0" smtClean="0">
                          <a:effectLst/>
                        </a:rPr>
                        <a:t>Child B vs. Child C</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solidFill>
                      <a:schemeClr val="accent4">
                        <a:lumMod val="75000"/>
                      </a:schemeClr>
                    </a:solidFill>
                  </a:tcPr>
                </a:tc>
                <a:tc>
                  <a:txBody>
                    <a:bodyPr/>
                    <a:lstStyle/>
                    <a:p>
                      <a:pPr>
                        <a:lnSpc>
                          <a:spcPct val="115000"/>
                        </a:lnSpc>
                        <a:spcAft>
                          <a:spcPts val="0"/>
                        </a:spcAft>
                      </a:pPr>
                      <a:r>
                        <a:rPr lang="en-US" sz="800" dirty="0">
                          <a:effectLst/>
                        </a:rPr>
                        <a:t> </a:t>
                      </a:r>
                      <a:r>
                        <a:rPr lang="en-US" sz="800" dirty="0" smtClean="0">
                          <a:latin typeface="Times New Roman" panose="02020603050405020304" pitchFamily="18" charset="0"/>
                          <a:cs typeface="Times New Roman" panose="02020603050405020304" pitchFamily="18" charset="0"/>
                        </a:rPr>
                        <a:t>9 (13.63%)</a:t>
                      </a:r>
                      <a:r>
                        <a:rPr lang="en-US" sz="800" baseline="0" dirty="0" smtClean="0">
                          <a:latin typeface="Times New Roman" panose="02020603050405020304" pitchFamily="18" charset="0"/>
                          <a:cs typeface="Times New Roman" panose="02020603050405020304" pitchFamily="18" charset="0"/>
                        </a:rPr>
                        <a:t>/</a:t>
                      </a:r>
                      <a:r>
                        <a:rPr lang="en-US" sz="800" dirty="0" smtClean="0">
                          <a:latin typeface="Times New Roman" panose="02020603050405020304" pitchFamily="18" charset="0"/>
                          <a:cs typeface="Times New Roman" panose="02020603050405020304" pitchFamily="18" charset="0"/>
                        </a:rPr>
                        <a:t> 57 (86.36%)</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tc>
                  <a:txBody>
                    <a:bodyPr/>
                    <a:lstStyle/>
                    <a:p>
                      <a:pPr>
                        <a:lnSpc>
                          <a:spcPct val="115000"/>
                        </a:lnSpc>
                        <a:spcAft>
                          <a:spcPts val="0"/>
                        </a:spcAft>
                      </a:pPr>
                      <a:r>
                        <a:rPr lang="en-US" sz="800" dirty="0">
                          <a:effectLst/>
                        </a:rPr>
                        <a:t> </a:t>
                      </a:r>
                      <a:r>
                        <a:rPr lang="en-US" sz="800" dirty="0" smtClean="0">
                          <a:effectLst/>
                        </a:rPr>
                        <a:t>4/29</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tc>
                  <a:txBody>
                    <a:bodyPr/>
                    <a:lstStyle/>
                    <a:p>
                      <a:pPr>
                        <a:lnSpc>
                          <a:spcPct val="115000"/>
                        </a:lnSpc>
                        <a:spcAft>
                          <a:spcPts val="0"/>
                        </a:spcAft>
                      </a:pPr>
                      <a:r>
                        <a:rPr lang="en-US" sz="800" dirty="0">
                          <a:effectLst/>
                        </a:rPr>
                        <a:t> </a:t>
                      </a:r>
                      <a:r>
                        <a:rPr lang="en-US" sz="800" dirty="0" smtClean="0">
                          <a:effectLst/>
                        </a:rPr>
                        <a:t>5/ 28</a:t>
                      </a:r>
                      <a:endParaRPr lang="en-GB"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9774" marR="59774" marT="0" marB="0"/>
                </a:tc>
                <a:extLst>
                  <a:ext uri="{0D108BD9-81ED-4DB2-BD59-A6C34878D82A}">
                    <a16:rowId xmlns="" xmlns:a16="http://schemas.microsoft.com/office/drawing/2014/main" val="2231953274"/>
                  </a:ext>
                </a:extLst>
              </a:tr>
            </a:tbl>
          </a:graphicData>
        </a:graphic>
      </p:graphicFrame>
    </p:spTree>
    <p:extLst>
      <p:ext uri="{BB962C8B-B14F-4D97-AF65-F5344CB8AC3E}">
        <p14:creationId xmlns:p14="http://schemas.microsoft.com/office/powerpoint/2010/main" val="2732978091"/>
      </p:ext>
    </p:extLst>
  </p:cSld>
  <p:clrMapOvr>
    <a:masterClrMapping/>
  </p:clrMapOvr>
  <mc:AlternateContent xmlns:mc="http://schemas.openxmlformats.org/markup-compatibility/2006">
    <mc:Choice xmlns:p14="http://schemas.microsoft.com/office/powerpoint/2010/main" Requires="p14">
      <p:transition spd="slow" p14:dur="2000" advClick="0" advTm="420000">
        <p:split orient="vert"/>
      </p:transition>
    </mc:Choice>
    <mc:Fallback>
      <p:transition spd="slow" advClick="0" advTm="420000">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23850"/>
            <a:ext cx="5143500" cy="1193800"/>
          </a:xfrm>
          <a:gradFill flip="none" rotWithShape="1">
            <a:gsLst>
              <a:gs pos="0">
                <a:srgbClr val="CA171A">
                  <a:tint val="66000"/>
                  <a:satMod val="160000"/>
                </a:srgbClr>
              </a:gs>
              <a:gs pos="50000">
                <a:srgbClr val="CA171A">
                  <a:tint val="44500"/>
                  <a:satMod val="160000"/>
                </a:srgbClr>
              </a:gs>
              <a:gs pos="100000">
                <a:srgbClr val="CA171A">
                  <a:tint val="23500"/>
                  <a:satMod val="160000"/>
                </a:srgbClr>
              </a:gs>
            </a:gsLst>
            <a:path path="circle">
              <a:fillToRect l="100000" t="100000"/>
            </a:path>
            <a:tileRect r="-100000" b="-100000"/>
          </a:gradFill>
        </p:spPr>
        <p:txBody>
          <a:bodyPr>
            <a:noAutofit/>
          </a:bodyPr>
          <a:lstStyle/>
          <a:p>
            <a:r>
              <a:rPr lang="en-US" sz="1800" b="1" dirty="0"/>
              <a:t>The role of neutrophil-to-lymphocyte ratio in the prediction of outcome of patients with decompensated cirrhosis with and without acute-on-chronic liver failure</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435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reptunghi 3"/>
          <p:cNvSpPr/>
          <p:nvPr/>
        </p:nvSpPr>
        <p:spPr>
          <a:xfrm>
            <a:off x="0" y="1517650"/>
            <a:ext cx="5143499" cy="1304460"/>
          </a:xfrm>
          <a:prstGeom prst="rect">
            <a:avLst/>
          </a:prstGeom>
        </p:spPr>
        <p:txBody>
          <a:bodyPr wrap="square">
            <a:spAutoFit/>
          </a:bodyPr>
          <a:lstStyle/>
          <a:p>
            <a:pPr algn="ctr">
              <a:lnSpc>
                <a:spcPct val="107000"/>
              </a:lnSpc>
              <a:spcAft>
                <a:spcPts val="800"/>
              </a:spcAft>
            </a:pPr>
            <a:r>
              <a:rPr lang="en-US" sz="1000" dirty="0">
                <a:solidFill>
                  <a:prstClr val="black"/>
                </a:solidFill>
                <a:ea typeface="Calibri" panose="020F0502020204030204" pitchFamily="34" charset="0"/>
                <a:cs typeface="Times New Roman" panose="02020603050405020304" pitchFamily="18" charset="0"/>
              </a:rPr>
              <a:t>Chiriac, Stefan</a:t>
            </a:r>
            <a:r>
              <a:rPr lang="en-US" sz="1000" baseline="30000" dirty="0">
                <a:solidFill>
                  <a:prstClr val="black"/>
                </a:solidFill>
                <a:ea typeface="Calibri" panose="020F0502020204030204" pitchFamily="34" charset="0"/>
                <a:cs typeface="Times New Roman" panose="02020603050405020304" pitchFamily="18" charset="0"/>
              </a:rPr>
              <a:t>1,2</a:t>
            </a:r>
            <a:r>
              <a:rPr lang="en-US" sz="1000" dirty="0">
                <a:solidFill>
                  <a:prstClr val="black"/>
                </a:solidFill>
                <a:ea typeface="Calibri" panose="020F0502020204030204" pitchFamily="34" charset="0"/>
                <a:cs typeface="Times New Roman" panose="02020603050405020304" pitchFamily="18" charset="0"/>
              </a:rPr>
              <a:t>; Stanciu, Carol</a:t>
            </a:r>
            <a:r>
              <a:rPr lang="en-US" sz="1000" baseline="30000" dirty="0">
                <a:solidFill>
                  <a:prstClr val="black"/>
                </a:solidFill>
                <a:ea typeface="Calibri" panose="020F0502020204030204" pitchFamily="34" charset="0"/>
                <a:cs typeface="Times New Roman" panose="02020603050405020304" pitchFamily="18" charset="0"/>
              </a:rPr>
              <a:t>2</a:t>
            </a:r>
            <a:r>
              <a:rPr lang="en-US" sz="1000" dirty="0">
                <a:solidFill>
                  <a:prstClr val="black"/>
                </a:solidFill>
                <a:ea typeface="Calibri" panose="020F0502020204030204" pitchFamily="34" charset="0"/>
                <a:cs typeface="Times New Roman" panose="02020603050405020304" pitchFamily="18" charset="0"/>
              </a:rPr>
              <a:t>; </a:t>
            </a:r>
            <a:r>
              <a:rPr lang="en-US" sz="1000" dirty="0" err="1">
                <a:solidFill>
                  <a:prstClr val="black"/>
                </a:solidFill>
                <a:ea typeface="Calibri" panose="020F0502020204030204" pitchFamily="34" charset="0"/>
                <a:cs typeface="Times New Roman" panose="02020603050405020304" pitchFamily="18" charset="0"/>
              </a:rPr>
              <a:t>Cojocariu</a:t>
            </a:r>
            <a:r>
              <a:rPr lang="en-US" sz="1000" dirty="0">
                <a:solidFill>
                  <a:prstClr val="black"/>
                </a:solidFill>
                <a:ea typeface="Calibri" panose="020F0502020204030204" pitchFamily="34" charset="0"/>
                <a:cs typeface="Times New Roman" panose="02020603050405020304" pitchFamily="18" charset="0"/>
              </a:rPr>
              <a:t>, Camelia</a:t>
            </a:r>
            <a:r>
              <a:rPr lang="en-US" sz="1000" baseline="30000" dirty="0">
                <a:solidFill>
                  <a:prstClr val="black"/>
                </a:solidFill>
                <a:ea typeface="Calibri" panose="020F0502020204030204" pitchFamily="34" charset="0"/>
                <a:cs typeface="Times New Roman" panose="02020603050405020304" pitchFamily="18" charset="0"/>
              </a:rPr>
              <a:t>1,2</a:t>
            </a:r>
            <a:r>
              <a:rPr lang="en-US" sz="1000" dirty="0">
                <a:solidFill>
                  <a:prstClr val="black"/>
                </a:solidFill>
                <a:ea typeface="Calibri" panose="020F0502020204030204" pitchFamily="34" charset="0"/>
                <a:cs typeface="Times New Roman" panose="02020603050405020304" pitchFamily="18" charset="0"/>
              </a:rPr>
              <a:t>; </a:t>
            </a:r>
            <a:r>
              <a:rPr lang="en-US" sz="1000" dirty="0" err="1">
                <a:solidFill>
                  <a:prstClr val="black"/>
                </a:solidFill>
                <a:ea typeface="Calibri" panose="020F0502020204030204" pitchFamily="34" charset="0"/>
                <a:cs typeface="Times New Roman" panose="02020603050405020304" pitchFamily="18" charset="0"/>
              </a:rPr>
              <a:t>Sfarti</a:t>
            </a:r>
            <a:r>
              <a:rPr lang="en-US" sz="1000" dirty="0">
                <a:solidFill>
                  <a:prstClr val="black"/>
                </a:solidFill>
                <a:ea typeface="Calibri" panose="020F0502020204030204" pitchFamily="34" charset="0"/>
                <a:cs typeface="Times New Roman" panose="02020603050405020304" pitchFamily="18" charset="0"/>
              </a:rPr>
              <a:t>, Catalin</a:t>
            </a:r>
            <a:r>
              <a:rPr lang="en-US" sz="1000" baseline="30000" dirty="0">
                <a:solidFill>
                  <a:prstClr val="black"/>
                </a:solidFill>
                <a:ea typeface="Calibri" panose="020F0502020204030204" pitchFamily="34" charset="0"/>
                <a:cs typeface="Times New Roman" panose="02020603050405020304" pitchFamily="18" charset="0"/>
              </a:rPr>
              <a:t>1,2</a:t>
            </a:r>
            <a:r>
              <a:rPr lang="en-US" sz="1000" dirty="0">
                <a:solidFill>
                  <a:prstClr val="black"/>
                </a:solidFill>
                <a:ea typeface="Calibri" panose="020F0502020204030204" pitchFamily="34" charset="0"/>
                <a:cs typeface="Times New Roman" panose="02020603050405020304" pitchFamily="18" charset="0"/>
              </a:rPr>
              <a:t>; </a:t>
            </a:r>
            <a:r>
              <a:rPr lang="en-US" sz="1000" dirty="0" err="1">
                <a:solidFill>
                  <a:prstClr val="black"/>
                </a:solidFill>
                <a:ea typeface="Calibri" panose="020F0502020204030204" pitchFamily="34" charset="0"/>
                <a:cs typeface="Times New Roman" panose="02020603050405020304" pitchFamily="18" charset="0"/>
              </a:rPr>
              <a:t>Singeap</a:t>
            </a:r>
            <a:r>
              <a:rPr lang="en-US" sz="1000" dirty="0">
                <a:solidFill>
                  <a:prstClr val="black"/>
                </a:solidFill>
                <a:ea typeface="Calibri" panose="020F0502020204030204" pitchFamily="34" charset="0"/>
                <a:cs typeface="Times New Roman" panose="02020603050405020304" pitchFamily="18" charset="0"/>
              </a:rPr>
              <a:t>, Ana Maria</a:t>
            </a:r>
            <a:r>
              <a:rPr lang="en-US" sz="1000" baseline="30000" dirty="0">
                <a:solidFill>
                  <a:prstClr val="black"/>
                </a:solidFill>
                <a:ea typeface="Calibri" panose="020F0502020204030204" pitchFamily="34" charset="0"/>
                <a:cs typeface="Times New Roman" panose="02020603050405020304" pitchFamily="18" charset="0"/>
              </a:rPr>
              <a:t>1,2</a:t>
            </a:r>
            <a:r>
              <a:rPr lang="en-US" sz="1000" dirty="0">
                <a:solidFill>
                  <a:prstClr val="black"/>
                </a:solidFill>
                <a:ea typeface="Calibri" panose="020F0502020204030204" pitchFamily="34" charset="0"/>
                <a:cs typeface="Times New Roman" panose="02020603050405020304" pitchFamily="18" charset="0"/>
              </a:rPr>
              <a:t>; </a:t>
            </a:r>
            <a:r>
              <a:rPr lang="en-US" sz="1000" dirty="0" err="1">
                <a:solidFill>
                  <a:prstClr val="black"/>
                </a:solidFill>
                <a:ea typeface="Calibri" panose="020F0502020204030204" pitchFamily="34" charset="0"/>
                <a:cs typeface="Times New Roman" panose="02020603050405020304" pitchFamily="18" charset="0"/>
              </a:rPr>
              <a:t>Girleanu</a:t>
            </a:r>
            <a:r>
              <a:rPr lang="en-US" sz="1000" dirty="0">
                <a:solidFill>
                  <a:prstClr val="black"/>
                </a:solidFill>
                <a:ea typeface="Calibri" panose="020F0502020204030204" pitchFamily="34" charset="0"/>
                <a:cs typeface="Times New Roman" panose="02020603050405020304" pitchFamily="18" charset="0"/>
              </a:rPr>
              <a:t>, Irina</a:t>
            </a:r>
            <a:r>
              <a:rPr lang="en-US" sz="1000" baseline="30000" dirty="0">
                <a:solidFill>
                  <a:prstClr val="black"/>
                </a:solidFill>
                <a:ea typeface="Calibri" panose="020F0502020204030204" pitchFamily="34" charset="0"/>
                <a:cs typeface="Times New Roman" panose="02020603050405020304" pitchFamily="18" charset="0"/>
              </a:rPr>
              <a:t>1,2</a:t>
            </a:r>
            <a:r>
              <a:rPr lang="en-US" sz="1000" dirty="0">
                <a:solidFill>
                  <a:prstClr val="black"/>
                </a:solidFill>
                <a:ea typeface="Calibri" panose="020F0502020204030204" pitchFamily="34" charset="0"/>
                <a:cs typeface="Times New Roman" panose="02020603050405020304" pitchFamily="18" charset="0"/>
              </a:rPr>
              <a:t>; </a:t>
            </a:r>
            <a:r>
              <a:rPr lang="en-US" sz="1000" dirty="0" err="1">
                <a:solidFill>
                  <a:prstClr val="black"/>
                </a:solidFill>
                <a:ea typeface="Calibri" panose="020F0502020204030204" pitchFamily="34" charset="0"/>
                <a:cs typeface="Times New Roman" panose="02020603050405020304" pitchFamily="18" charset="0"/>
              </a:rPr>
              <a:t>Cuciureanu</a:t>
            </a:r>
            <a:r>
              <a:rPr lang="en-US" sz="1000" dirty="0">
                <a:solidFill>
                  <a:prstClr val="black"/>
                </a:solidFill>
                <a:ea typeface="Calibri" panose="020F0502020204030204" pitchFamily="34" charset="0"/>
                <a:cs typeface="Times New Roman" panose="02020603050405020304" pitchFamily="18" charset="0"/>
              </a:rPr>
              <a:t>, Tudor</a:t>
            </a:r>
            <a:r>
              <a:rPr lang="en-US" sz="1000" baseline="30000" dirty="0">
                <a:solidFill>
                  <a:prstClr val="black"/>
                </a:solidFill>
                <a:ea typeface="Calibri" panose="020F0502020204030204" pitchFamily="34" charset="0"/>
                <a:cs typeface="Times New Roman" panose="02020603050405020304" pitchFamily="18" charset="0"/>
              </a:rPr>
              <a:t>1,2</a:t>
            </a:r>
            <a:r>
              <a:rPr lang="en-US" sz="1000" dirty="0">
                <a:solidFill>
                  <a:prstClr val="black"/>
                </a:solidFill>
                <a:ea typeface="Calibri" panose="020F0502020204030204" pitchFamily="34" charset="0"/>
                <a:cs typeface="Times New Roman" panose="02020603050405020304" pitchFamily="18" charset="0"/>
              </a:rPr>
              <a:t>; </a:t>
            </a:r>
            <a:r>
              <a:rPr lang="en-US" sz="1000" dirty="0" err="1">
                <a:solidFill>
                  <a:prstClr val="black"/>
                </a:solidFill>
                <a:ea typeface="Calibri" panose="020F0502020204030204" pitchFamily="34" charset="0"/>
                <a:cs typeface="Times New Roman" panose="02020603050405020304" pitchFamily="18" charset="0"/>
              </a:rPr>
              <a:t>Stoica</a:t>
            </a:r>
            <a:r>
              <a:rPr lang="en-US" sz="1000" dirty="0">
                <a:solidFill>
                  <a:prstClr val="black"/>
                </a:solidFill>
                <a:ea typeface="Calibri" panose="020F0502020204030204" pitchFamily="34" charset="0"/>
                <a:cs typeface="Times New Roman" panose="02020603050405020304" pitchFamily="18" charset="0"/>
              </a:rPr>
              <a:t>, Oana</a:t>
            </a:r>
            <a:r>
              <a:rPr lang="en-US" sz="1000" baseline="30000" dirty="0">
                <a:solidFill>
                  <a:prstClr val="black"/>
                </a:solidFill>
                <a:ea typeface="Calibri" panose="020F0502020204030204" pitchFamily="34" charset="0"/>
                <a:cs typeface="Times New Roman" panose="02020603050405020304" pitchFamily="18" charset="0"/>
              </a:rPr>
              <a:t>1,2</a:t>
            </a:r>
            <a:r>
              <a:rPr lang="en-US" sz="1000" dirty="0">
                <a:solidFill>
                  <a:prstClr val="black"/>
                </a:solidFill>
                <a:ea typeface="Calibri" panose="020F0502020204030204" pitchFamily="34" charset="0"/>
                <a:cs typeface="Times New Roman" panose="02020603050405020304" pitchFamily="18" charset="0"/>
              </a:rPr>
              <a:t>; </a:t>
            </a:r>
            <a:r>
              <a:rPr lang="en-US" sz="1000" dirty="0" err="1">
                <a:solidFill>
                  <a:prstClr val="black"/>
                </a:solidFill>
                <a:ea typeface="Calibri" panose="020F0502020204030204" pitchFamily="34" charset="0"/>
                <a:cs typeface="Times New Roman" panose="02020603050405020304" pitchFamily="18" charset="0"/>
              </a:rPr>
              <a:t>Huiban</a:t>
            </a:r>
            <a:r>
              <a:rPr lang="en-US" sz="1000" dirty="0">
                <a:solidFill>
                  <a:prstClr val="black"/>
                </a:solidFill>
                <a:ea typeface="Calibri" panose="020F0502020204030204" pitchFamily="34" charset="0"/>
                <a:cs typeface="Times New Roman" panose="02020603050405020304" pitchFamily="18" charset="0"/>
              </a:rPr>
              <a:t>, Laura</a:t>
            </a:r>
            <a:r>
              <a:rPr lang="en-US" sz="1000" baseline="30000" dirty="0">
                <a:solidFill>
                  <a:prstClr val="black"/>
                </a:solidFill>
                <a:ea typeface="Calibri" panose="020F0502020204030204" pitchFamily="34" charset="0"/>
                <a:cs typeface="Times New Roman" panose="02020603050405020304" pitchFamily="18" charset="0"/>
              </a:rPr>
              <a:t>1</a:t>
            </a:r>
            <a:r>
              <a:rPr lang="en-US" sz="1000" dirty="0">
                <a:solidFill>
                  <a:prstClr val="black"/>
                </a:solidFill>
                <a:ea typeface="Calibri" panose="020F0502020204030204" pitchFamily="34" charset="0"/>
                <a:cs typeface="Times New Roman" panose="02020603050405020304" pitchFamily="18" charset="0"/>
              </a:rPr>
              <a:t>; </a:t>
            </a:r>
            <a:r>
              <a:rPr lang="en-US" sz="1000" dirty="0" err="1">
                <a:solidFill>
                  <a:prstClr val="black"/>
                </a:solidFill>
                <a:ea typeface="Calibri" panose="020F0502020204030204" pitchFamily="34" charset="0"/>
                <a:cs typeface="Times New Roman" panose="02020603050405020304" pitchFamily="18" charset="0"/>
              </a:rPr>
              <a:t>Muzica</a:t>
            </a:r>
            <a:r>
              <a:rPr lang="en-US" sz="1000" dirty="0">
                <a:solidFill>
                  <a:prstClr val="black"/>
                </a:solidFill>
                <a:ea typeface="Calibri" panose="020F0502020204030204" pitchFamily="34" charset="0"/>
                <a:cs typeface="Times New Roman" panose="02020603050405020304" pitchFamily="18" charset="0"/>
              </a:rPr>
              <a:t>, Cristina Maria</a:t>
            </a:r>
            <a:r>
              <a:rPr lang="en-US" sz="1000" baseline="30000" dirty="0">
                <a:solidFill>
                  <a:prstClr val="black"/>
                </a:solidFill>
                <a:ea typeface="Calibri" panose="020F0502020204030204" pitchFamily="34" charset="0"/>
                <a:cs typeface="Times New Roman" panose="02020603050405020304" pitchFamily="18" charset="0"/>
              </a:rPr>
              <a:t>1</a:t>
            </a:r>
            <a:r>
              <a:rPr lang="en-US" sz="1000" dirty="0">
                <a:solidFill>
                  <a:prstClr val="black"/>
                </a:solidFill>
                <a:ea typeface="Calibri" panose="020F0502020204030204" pitchFamily="34" charset="0"/>
                <a:cs typeface="Times New Roman" panose="02020603050405020304" pitchFamily="18" charset="0"/>
              </a:rPr>
              <a:t>; </a:t>
            </a:r>
            <a:r>
              <a:rPr lang="en-US" sz="1000" b="1" dirty="0" err="1">
                <a:solidFill>
                  <a:prstClr val="black"/>
                </a:solidFill>
                <a:ea typeface="Calibri" panose="020F0502020204030204" pitchFamily="34" charset="0"/>
                <a:cs typeface="Times New Roman" panose="02020603050405020304" pitchFamily="18" charset="0"/>
              </a:rPr>
              <a:t>Trifan</a:t>
            </a:r>
            <a:r>
              <a:rPr lang="en-US" sz="1000" b="1" dirty="0">
                <a:solidFill>
                  <a:prstClr val="black"/>
                </a:solidFill>
                <a:ea typeface="Calibri" panose="020F0502020204030204" pitchFamily="34" charset="0"/>
                <a:cs typeface="Times New Roman" panose="02020603050405020304" pitchFamily="18" charset="0"/>
              </a:rPr>
              <a:t>, Anca</a:t>
            </a:r>
            <a:r>
              <a:rPr lang="en-US" sz="1000" baseline="30000" dirty="0">
                <a:solidFill>
                  <a:prstClr val="black"/>
                </a:solidFill>
                <a:ea typeface="Calibri" panose="020F0502020204030204" pitchFamily="34" charset="0"/>
                <a:cs typeface="Times New Roman" panose="02020603050405020304" pitchFamily="18" charset="0"/>
              </a:rPr>
              <a:t>1,2</a:t>
            </a:r>
            <a:endParaRPr lang="ro-RO" sz="1000" dirty="0">
              <a:solidFill>
                <a:prstClr val="black"/>
              </a:solidFill>
              <a:ea typeface="Calibri" panose="020F0502020204030204" pitchFamily="34" charset="0"/>
              <a:cs typeface="Times New Roman" panose="02020603050405020304" pitchFamily="18" charset="0"/>
            </a:endParaRPr>
          </a:p>
          <a:p>
            <a:r>
              <a:rPr lang="en-US" sz="1000" b="1" dirty="0">
                <a:solidFill>
                  <a:prstClr val="black"/>
                </a:solidFill>
                <a:ea typeface="Calibri" panose="020F0502020204030204" pitchFamily="34" charset="0"/>
                <a:cs typeface="Times New Roman" panose="02020603050405020304" pitchFamily="18" charset="0"/>
              </a:rPr>
              <a:t>Affiliations:</a:t>
            </a:r>
            <a:endParaRPr lang="ro-RO" sz="1000" dirty="0">
              <a:solidFill>
                <a:prstClr val="black"/>
              </a:solidFill>
              <a:ea typeface="Calibri" panose="020F0502020204030204" pitchFamily="34" charset="0"/>
              <a:cs typeface="Times New Roman" panose="02020603050405020304" pitchFamily="18" charset="0"/>
            </a:endParaRPr>
          </a:p>
          <a:p>
            <a:pPr marL="228600" indent="-228600">
              <a:buFontTx/>
              <a:buAutoNum type="arabicPeriod"/>
            </a:pPr>
            <a:r>
              <a:rPr lang="en-US" sz="1000" dirty="0">
                <a:solidFill>
                  <a:prstClr val="black"/>
                </a:solidFill>
                <a:ea typeface="Calibri" panose="020F0502020204030204" pitchFamily="34" charset="0"/>
                <a:cs typeface="Times New Roman" panose="02020603050405020304" pitchFamily="18" charset="0"/>
              </a:rPr>
              <a:t>"Grigore T. Popa" University of Medicine and Pharmacy Iasi, Iasi, Romania.</a:t>
            </a:r>
          </a:p>
          <a:p>
            <a:pPr marL="228600" indent="-228600">
              <a:buFontTx/>
              <a:buAutoNum type="arabicPeriod"/>
            </a:pPr>
            <a:r>
              <a:rPr lang="en-US" sz="1000" dirty="0">
                <a:solidFill>
                  <a:prstClr val="black"/>
                </a:solidFill>
                <a:ea typeface="Calibri" panose="020F0502020204030204" pitchFamily="34" charset="0"/>
                <a:cs typeface="Times New Roman" panose="02020603050405020304" pitchFamily="18" charset="0"/>
              </a:rPr>
              <a:t>Institute of Gastroenterology and Hepatology, "St. </a:t>
            </a:r>
            <a:r>
              <a:rPr lang="en-US" sz="1000" dirty="0" err="1">
                <a:solidFill>
                  <a:prstClr val="black"/>
                </a:solidFill>
                <a:ea typeface="Calibri" panose="020F0502020204030204" pitchFamily="34" charset="0"/>
                <a:cs typeface="Times New Roman" panose="02020603050405020304" pitchFamily="18" charset="0"/>
              </a:rPr>
              <a:t>Spiridon</a:t>
            </a:r>
            <a:r>
              <a:rPr lang="en-US" sz="1000" dirty="0">
                <a:solidFill>
                  <a:prstClr val="black"/>
                </a:solidFill>
                <a:ea typeface="Calibri" panose="020F0502020204030204" pitchFamily="34" charset="0"/>
                <a:cs typeface="Times New Roman" panose="02020603050405020304" pitchFamily="18" charset="0"/>
              </a:rPr>
              <a:t>" University Hospital, Iasi, Romania.</a:t>
            </a:r>
            <a:endParaRPr lang="ro-RO" sz="1000" dirty="0">
              <a:solidFill>
                <a:prstClr val="black"/>
              </a:solidFill>
              <a:ea typeface="Calibri" panose="020F0502020204030204" pitchFamily="34" charset="0"/>
              <a:cs typeface="Times New Roman" panose="02020603050405020304" pitchFamily="18" charset="0"/>
            </a:endParaRPr>
          </a:p>
        </p:txBody>
      </p:sp>
      <p:sp>
        <p:nvSpPr>
          <p:cNvPr id="5" name="Dreptunghi 4"/>
          <p:cNvSpPr/>
          <p:nvPr/>
        </p:nvSpPr>
        <p:spPr>
          <a:xfrm>
            <a:off x="-9525" y="2860211"/>
            <a:ext cx="5143499" cy="889930"/>
          </a:xfrm>
          <a:prstGeom prst="rect">
            <a:avLst/>
          </a:prstGeom>
          <a:gradFill flip="none" rotWithShape="1">
            <a:gsLst>
              <a:gs pos="0">
                <a:srgbClr val="CA171A">
                  <a:tint val="66000"/>
                  <a:satMod val="160000"/>
                </a:srgbClr>
              </a:gs>
              <a:gs pos="50000">
                <a:srgbClr val="CA171A">
                  <a:tint val="44500"/>
                  <a:satMod val="160000"/>
                </a:srgbClr>
              </a:gs>
              <a:gs pos="100000">
                <a:srgbClr val="CA171A">
                  <a:tint val="23500"/>
                  <a:satMod val="160000"/>
                </a:srgbClr>
              </a:gs>
            </a:gsLst>
            <a:path path="circle">
              <a:fillToRect l="100000" t="100000"/>
            </a:path>
            <a:tileRect r="-100000" b="-100000"/>
          </a:gradFill>
          <a:effectLst>
            <a:outerShdw blurRad="50800" dist="38100" dir="16200000"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1000" b="1" dirty="0">
                <a:ln w="0"/>
                <a:solidFill>
                  <a:prstClr val="black"/>
                </a:solidFill>
              </a:rPr>
              <a:t>Background: </a:t>
            </a:r>
          </a:p>
          <a:p>
            <a:pPr marL="171450" indent="-171450" algn="just">
              <a:buFont typeface="Arial" panose="020B0604020202020204" pitchFamily="34" charset="0"/>
              <a:buChar char="•"/>
            </a:pPr>
            <a:r>
              <a:rPr lang="en-US" sz="1000" dirty="0">
                <a:ln w="0"/>
                <a:solidFill>
                  <a:prstClr val="black"/>
                </a:solidFill>
              </a:rPr>
              <a:t>Patients with decompensated liver cirrhosis hospitalized in the intensive care unit present a high mortality rate. </a:t>
            </a:r>
          </a:p>
          <a:p>
            <a:pPr marL="171450" indent="-171450" algn="just">
              <a:buFont typeface="Arial" panose="020B0604020202020204" pitchFamily="34" charset="0"/>
              <a:buChar char="•"/>
            </a:pPr>
            <a:r>
              <a:rPr lang="en-US" sz="1000" dirty="0">
                <a:ln w="0"/>
                <a:solidFill>
                  <a:prstClr val="black"/>
                </a:solidFill>
              </a:rPr>
              <a:t>When acute-on-chronic liver failure (ACLF) is associated, the death rate is even higher. A simple method of assessing prognosis in cirrhotics is currently under evaluation, namely neutrophil-to-lymphocyte ratio (NLR). </a:t>
            </a:r>
            <a:endParaRPr lang="ro-RO" sz="1000" dirty="0">
              <a:ln w="0"/>
              <a:solidFill>
                <a:prstClr val="black"/>
              </a:solidFill>
            </a:endParaRPr>
          </a:p>
        </p:txBody>
      </p:sp>
      <p:sp>
        <p:nvSpPr>
          <p:cNvPr id="6" name="Dreptunghi 5"/>
          <p:cNvSpPr/>
          <p:nvPr/>
        </p:nvSpPr>
        <p:spPr>
          <a:xfrm>
            <a:off x="-19050" y="3832383"/>
            <a:ext cx="5143499" cy="307475"/>
          </a:xfrm>
          <a:prstGeom prst="rect">
            <a:avLst/>
          </a:prstGeom>
          <a:gradFill flip="none" rotWithShape="1">
            <a:gsLst>
              <a:gs pos="0">
                <a:srgbClr val="CA171A">
                  <a:tint val="66000"/>
                  <a:satMod val="160000"/>
                </a:srgbClr>
              </a:gs>
              <a:gs pos="50000">
                <a:srgbClr val="CA171A">
                  <a:tint val="44500"/>
                  <a:satMod val="160000"/>
                </a:srgbClr>
              </a:gs>
              <a:gs pos="100000">
                <a:srgbClr val="CA171A">
                  <a:tint val="23500"/>
                  <a:satMod val="160000"/>
                </a:srgbClr>
              </a:gs>
            </a:gsLst>
            <a:path path="circle">
              <a:fillToRect l="100000" t="100000"/>
            </a:path>
            <a:tileRect r="-100000" b="-100000"/>
          </a:gradFill>
          <a:effectLst>
            <a:outerShdw blurRad="50800" dist="38100" dir="16200000"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1000" b="1" dirty="0">
                <a:solidFill>
                  <a:prstClr val="black"/>
                </a:solidFill>
              </a:rPr>
              <a:t>Aim: </a:t>
            </a:r>
            <a:r>
              <a:rPr lang="en-US" sz="1000" dirty="0">
                <a:solidFill>
                  <a:prstClr val="black"/>
                </a:solidFill>
              </a:rPr>
              <a:t>to assess the accuracy of NLR in predicting outcome in decompensated cirrhotic patients with and without ACLF</a:t>
            </a:r>
            <a:endParaRPr lang="ro-RO" sz="1000" dirty="0">
              <a:solidFill>
                <a:prstClr val="black"/>
              </a:solidFill>
            </a:endParaRPr>
          </a:p>
        </p:txBody>
      </p:sp>
      <p:sp>
        <p:nvSpPr>
          <p:cNvPr id="8" name="Dreptunghi 7"/>
          <p:cNvSpPr/>
          <p:nvPr/>
        </p:nvSpPr>
        <p:spPr>
          <a:xfrm>
            <a:off x="1" y="4222100"/>
            <a:ext cx="5143499" cy="1253651"/>
          </a:xfrm>
          <a:prstGeom prst="rect">
            <a:avLst/>
          </a:prstGeom>
          <a:gradFill flip="none" rotWithShape="1">
            <a:gsLst>
              <a:gs pos="0">
                <a:srgbClr val="CA171A">
                  <a:tint val="66000"/>
                  <a:satMod val="160000"/>
                </a:srgbClr>
              </a:gs>
              <a:gs pos="50000">
                <a:srgbClr val="CA171A">
                  <a:tint val="44500"/>
                  <a:satMod val="160000"/>
                </a:srgbClr>
              </a:gs>
              <a:gs pos="100000">
                <a:srgbClr val="CA171A">
                  <a:tint val="23500"/>
                  <a:satMod val="160000"/>
                </a:srgbClr>
              </a:gs>
            </a:gsLst>
            <a:lin ang="10800000" scaled="1"/>
            <a:tileRect/>
          </a:gradFill>
          <a:effectLst>
            <a:outerShdw blurRad="50800" dist="38100" dir="16200000"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1000" b="1" dirty="0">
                <a:solidFill>
                  <a:prstClr val="black"/>
                </a:solidFill>
              </a:rPr>
              <a:t>Methodology:</a:t>
            </a:r>
            <a:r>
              <a:rPr lang="en-US" sz="1000" dirty="0">
                <a:solidFill>
                  <a:prstClr val="black"/>
                </a:solidFill>
              </a:rPr>
              <a:t> </a:t>
            </a:r>
          </a:p>
          <a:p>
            <a:pPr marL="171450" indent="-171450" algn="just">
              <a:buFont typeface="Arial" panose="020B0604020202020204" pitchFamily="34" charset="0"/>
              <a:buChar char="•"/>
            </a:pPr>
            <a:r>
              <a:rPr lang="en-US" sz="1000" dirty="0">
                <a:solidFill>
                  <a:prstClr val="black"/>
                </a:solidFill>
              </a:rPr>
              <a:t>retrospective analysis of patients diagnosed with liver cirrhosis hospitalized for acute decompensation between January 2017-June 2017 in The Intensive Care Unit of a North-eastern Romanian tertiary care center. </a:t>
            </a:r>
          </a:p>
          <a:p>
            <a:pPr marL="171450" indent="-171450" algn="just">
              <a:buFont typeface="Arial" panose="020B0604020202020204" pitchFamily="34" charset="0"/>
              <a:buChar char="•"/>
            </a:pPr>
            <a:r>
              <a:rPr lang="en-US" sz="1000" dirty="0">
                <a:solidFill>
                  <a:prstClr val="black"/>
                </a:solidFill>
              </a:rPr>
              <a:t>Exclusion criteria: concurrent malignancy, immunosuppressive treatment, pregnancy or immunodeficiency virus infection; </a:t>
            </a:r>
          </a:p>
          <a:p>
            <a:pPr marL="171450" indent="-171450" algn="just">
              <a:buFont typeface="Arial" panose="020B0604020202020204" pitchFamily="34" charset="0"/>
              <a:buChar char="•"/>
            </a:pPr>
            <a:r>
              <a:rPr lang="en-US" sz="1000" dirty="0">
                <a:solidFill>
                  <a:prstClr val="black"/>
                </a:solidFill>
              </a:rPr>
              <a:t>Laboratory tests from venous blood obtained within 12 hours of admission were retrieved. </a:t>
            </a:r>
          </a:p>
          <a:p>
            <a:pPr marL="171450" indent="-171450" algn="just">
              <a:buFont typeface="Arial" panose="020B0604020202020204" pitchFamily="34" charset="0"/>
              <a:buChar char="•"/>
            </a:pPr>
            <a:r>
              <a:rPr lang="en-US" sz="1000" dirty="0">
                <a:solidFill>
                  <a:prstClr val="black"/>
                </a:solidFill>
              </a:rPr>
              <a:t>The studied outcome was 28-day mortality</a:t>
            </a:r>
            <a:endParaRPr lang="ro-RO" sz="1000" dirty="0">
              <a:solidFill>
                <a:prstClr val="black"/>
              </a:solidFill>
            </a:endParaRPr>
          </a:p>
        </p:txBody>
      </p:sp>
      <p:sp>
        <p:nvSpPr>
          <p:cNvPr id="11" name="Dreptunghi 10"/>
          <p:cNvSpPr/>
          <p:nvPr/>
        </p:nvSpPr>
        <p:spPr>
          <a:xfrm>
            <a:off x="9525" y="5562599"/>
            <a:ext cx="5143499" cy="2855687"/>
          </a:xfrm>
          <a:prstGeom prst="rect">
            <a:avLst/>
          </a:prstGeom>
          <a:gradFill flip="none" rotWithShape="1">
            <a:gsLst>
              <a:gs pos="0">
                <a:srgbClr val="CA171A">
                  <a:tint val="66000"/>
                  <a:satMod val="160000"/>
                </a:srgbClr>
              </a:gs>
              <a:gs pos="50000">
                <a:srgbClr val="CA171A">
                  <a:tint val="44500"/>
                  <a:satMod val="160000"/>
                </a:srgbClr>
              </a:gs>
              <a:gs pos="100000">
                <a:srgbClr val="CA171A">
                  <a:tint val="23500"/>
                  <a:satMod val="160000"/>
                </a:srgbClr>
              </a:gs>
            </a:gsLst>
            <a:lin ang="13500000" scaled="1"/>
            <a:tileRect/>
          </a:gradFill>
          <a:effectLst>
            <a:outerShdw blurRad="50800" dist="38100" dir="16200000"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1000" b="1">
                <a:solidFill>
                  <a:prstClr val="white"/>
                </a:solidFill>
              </a:rPr>
              <a:t>Results:</a:t>
            </a:r>
            <a:r>
              <a:rPr lang="en-US" sz="1000">
                <a:solidFill>
                  <a:prstClr val="white"/>
                </a:solidFill>
              </a:rPr>
              <a:t> </a:t>
            </a:r>
          </a:p>
          <a:p>
            <a:pPr marL="171450" indent="-171450" algn="just">
              <a:buFont typeface="Arial" panose="020B0604020202020204" pitchFamily="34" charset="0"/>
              <a:buChar char="•"/>
            </a:pPr>
            <a:endParaRPr lang="ro-RO" sz="1000" dirty="0">
              <a:solidFill>
                <a:prstClr val="white"/>
              </a:solidFill>
            </a:endParaRPr>
          </a:p>
        </p:txBody>
      </p:sp>
      <p:graphicFrame>
        <p:nvGraphicFramePr>
          <p:cNvPr id="9" name="Tabel 8"/>
          <p:cNvGraphicFramePr>
            <a:graphicFrameLocks noGrp="1"/>
          </p:cNvGraphicFramePr>
          <p:nvPr>
            <p:extLst>
              <p:ext uri="{D42A27DB-BD31-4B8C-83A1-F6EECF244321}">
                <p14:modId xmlns:p14="http://schemas.microsoft.com/office/powerpoint/2010/main" val="3169516366"/>
              </p:ext>
            </p:extLst>
          </p:nvPr>
        </p:nvGraphicFramePr>
        <p:xfrm>
          <a:off x="2562224" y="5695890"/>
          <a:ext cx="2519363" cy="1600200"/>
        </p:xfrm>
        <a:graphic>
          <a:graphicData uri="http://schemas.openxmlformats.org/drawingml/2006/table">
            <a:tbl>
              <a:tblPr firstRow="1" firstCol="1" bandRow="1">
                <a:tableStyleId>{D7AC3CCA-C797-4891-BE02-D94E43425B78}</a:tableStyleId>
              </a:tblPr>
              <a:tblGrid>
                <a:gridCol w="740087">
                  <a:extLst>
                    <a:ext uri="{9D8B030D-6E8A-4147-A177-3AD203B41FA5}">
                      <a16:colId xmlns:a16="http://schemas.microsoft.com/office/drawing/2014/main" xmlns="" val="20000"/>
                    </a:ext>
                  </a:extLst>
                </a:gridCol>
                <a:gridCol w="712476">
                  <a:extLst>
                    <a:ext uri="{9D8B030D-6E8A-4147-A177-3AD203B41FA5}">
                      <a16:colId xmlns:a16="http://schemas.microsoft.com/office/drawing/2014/main" xmlns="" val="20001"/>
                    </a:ext>
                  </a:extLst>
                </a:gridCol>
                <a:gridCol w="685800">
                  <a:extLst>
                    <a:ext uri="{9D8B030D-6E8A-4147-A177-3AD203B41FA5}">
                      <a16:colId xmlns:a16="http://schemas.microsoft.com/office/drawing/2014/main" xmlns="" val="20002"/>
                    </a:ext>
                  </a:extLst>
                </a:gridCol>
                <a:gridCol w="381000">
                  <a:extLst>
                    <a:ext uri="{9D8B030D-6E8A-4147-A177-3AD203B41FA5}">
                      <a16:colId xmlns:a16="http://schemas.microsoft.com/office/drawing/2014/main" xmlns="" val="20003"/>
                    </a:ext>
                  </a:extLst>
                </a:gridCol>
              </a:tblGrid>
              <a:tr h="215475">
                <a:tc>
                  <a:txBody>
                    <a:bodyPr/>
                    <a:lstStyle/>
                    <a:p>
                      <a:pPr algn="just">
                        <a:lnSpc>
                          <a:spcPct val="150000"/>
                        </a:lnSpc>
                        <a:spcAft>
                          <a:spcPts val="0"/>
                        </a:spcAft>
                      </a:pPr>
                      <a:r>
                        <a:rPr lang="en-US" sz="700" dirty="0">
                          <a:effectLst/>
                        </a:rPr>
                        <a:t>Variable</a:t>
                      </a:r>
                      <a:endParaRPr lang="ro-R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ACLF</a:t>
                      </a:r>
                      <a:endParaRPr lang="ro-RO" sz="700">
                        <a:effectLst/>
                      </a:endParaRPr>
                    </a:p>
                    <a:p>
                      <a:pPr algn="just">
                        <a:lnSpc>
                          <a:spcPct val="150000"/>
                        </a:lnSpc>
                        <a:spcAft>
                          <a:spcPts val="0"/>
                        </a:spcAft>
                      </a:pPr>
                      <a:r>
                        <a:rPr lang="en-US" sz="700">
                          <a:effectLst/>
                        </a:rPr>
                        <a:t>58 pts (82.85%)</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No ACLF</a:t>
                      </a:r>
                      <a:endParaRPr lang="ro-RO" sz="700">
                        <a:effectLst/>
                      </a:endParaRPr>
                    </a:p>
                    <a:p>
                      <a:pPr algn="just">
                        <a:lnSpc>
                          <a:spcPct val="150000"/>
                        </a:lnSpc>
                        <a:spcAft>
                          <a:spcPts val="0"/>
                        </a:spcAft>
                      </a:pPr>
                      <a:r>
                        <a:rPr lang="en-US" sz="700">
                          <a:effectLst/>
                        </a:rPr>
                        <a:t>12 pts (17.14%)</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P</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0"/>
                  </a:ext>
                </a:extLst>
              </a:tr>
              <a:tr h="107737">
                <a:tc>
                  <a:txBody>
                    <a:bodyPr/>
                    <a:lstStyle/>
                    <a:p>
                      <a:pPr algn="just">
                        <a:lnSpc>
                          <a:spcPct val="150000"/>
                        </a:lnSpc>
                        <a:spcAft>
                          <a:spcPts val="0"/>
                        </a:spcAft>
                      </a:pPr>
                      <a:r>
                        <a:rPr lang="en-US" sz="700">
                          <a:effectLst/>
                        </a:rPr>
                        <a:t>Age (years)</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dirty="0">
                          <a:effectLst/>
                        </a:rPr>
                        <a:t>61.5 ± 3 </a:t>
                      </a:r>
                      <a:endParaRPr lang="ro-R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62.1 ± 4</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0.758</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1"/>
                  </a:ext>
                </a:extLst>
              </a:tr>
              <a:tr h="107737">
                <a:tc>
                  <a:txBody>
                    <a:bodyPr/>
                    <a:lstStyle/>
                    <a:p>
                      <a:pPr algn="just">
                        <a:lnSpc>
                          <a:spcPct val="150000"/>
                        </a:lnSpc>
                        <a:spcAft>
                          <a:spcPts val="0"/>
                        </a:spcAft>
                      </a:pPr>
                      <a:r>
                        <a:rPr lang="en-US" sz="700">
                          <a:effectLst/>
                        </a:rPr>
                        <a:t>Ascites, n, %</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42 (72.4)</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2 (20)</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0.03</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2"/>
                  </a:ext>
                </a:extLst>
              </a:tr>
              <a:tr h="107737">
                <a:tc>
                  <a:txBody>
                    <a:bodyPr/>
                    <a:lstStyle/>
                    <a:p>
                      <a:pPr algn="just">
                        <a:lnSpc>
                          <a:spcPct val="150000"/>
                        </a:lnSpc>
                        <a:spcAft>
                          <a:spcPts val="0"/>
                        </a:spcAft>
                      </a:pPr>
                      <a:r>
                        <a:rPr lang="en-US" sz="700">
                          <a:effectLst/>
                        </a:rPr>
                        <a:t>SBP, n, %</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12 (20.7)</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0</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0.189</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3"/>
                  </a:ext>
                </a:extLst>
              </a:tr>
              <a:tr h="129894">
                <a:tc>
                  <a:txBody>
                    <a:bodyPr/>
                    <a:lstStyle/>
                    <a:p>
                      <a:pPr algn="just">
                        <a:lnSpc>
                          <a:spcPct val="150000"/>
                        </a:lnSpc>
                        <a:spcAft>
                          <a:spcPts val="0"/>
                        </a:spcAft>
                      </a:pPr>
                      <a:r>
                        <a:rPr lang="en-US" sz="700" dirty="0">
                          <a:effectLst/>
                        </a:rPr>
                        <a:t>Infections, n, %</a:t>
                      </a:r>
                      <a:endParaRPr lang="ro-R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36 (62.1)</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3 (25)</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0.019</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4"/>
                  </a:ext>
                </a:extLst>
              </a:tr>
              <a:tr h="107737">
                <a:tc>
                  <a:txBody>
                    <a:bodyPr/>
                    <a:lstStyle/>
                    <a:p>
                      <a:pPr algn="just">
                        <a:lnSpc>
                          <a:spcPct val="150000"/>
                        </a:lnSpc>
                        <a:spcAft>
                          <a:spcPts val="0"/>
                        </a:spcAft>
                      </a:pPr>
                      <a:r>
                        <a:rPr lang="en-US" sz="700">
                          <a:effectLst/>
                        </a:rPr>
                        <a:t>NLR</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11.53 ± 9.7</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13.04 ± 8.53</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0.662</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5"/>
                  </a:ext>
                </a:extLst>
              </a:tr>
              <a:tr h="107737">
                <a:tc>
                  <a:txBody>
                    <a:bodyPr/>
                    <a:lstStyle/>
                    <a:p>
                      <a:pPr algn="just">
                        <a:lnSpc>
                          <a:spcPct val="150000"/>
                        </a:lnSpc>
                        <a:spcAft>
                          <a:spcPts val="0"/>
                        </a:spcAft>
                      </a:pPr>
                      <a:r>
                        <a:rPr lang="en-US" sz="700" dirty="0">
                          <a:effectLst/>
                        </a:rPr>
                        <a:t>MELD score</a:t>
                      </a:r>
                      <a:endParaRPr lang="ro-R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26.5 ± 8.38</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14.75 ± 3.77</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0.008</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6"/>
                  </a:ext>
                </a:extLst>
              </a:tr>
              <a:tr h="107737">
                <a:tc>
                  <a:txBody>
                    <a:bodyPr/>
                    <a:lstStyle/>
                    <a:p>
                      <a:pPr algn="just">
                        <a:lnSpc>
                          <a:spcPct val="150000"/>
                        </a:lnSpc>
                        <a:spcAft>
                          <a:spcPts val="0"/>
                        </a:spcAft>
                      </a:pPr>
                      <a:r>
                        <a:rPr lang="en-US" sz="700" dirty="0">
                          <a:effectLst/>
                        </a:rPr>
                        <a:t>Child Score</a:t>
                      </a:r>
                      <a:endParaRPr lang="ro-R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11.03 ± 2.3</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7.75 ± 0.95</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0.007</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7"/>
                  </a:ext>
                </a:extLst>
              </a:tr>
              <a:tr h="151207">
                <a:tc>
                  <a:txBody>
                    <a:bodyPr/>
                    <a:lstStyle/>
                    <a:p>
                      <a:pPr algn="just">
                        <a:lnSpc>
                          <a:spcPct val="150000"/>
                        </a:lnSpc>
                        <a:spcAft>
                          <a:spcPts val="0"/>
                        </a:spcAft>
                      </a:pPr>
                      <a:r>
                        <a:rPr lang="en-US" sz="700">
                          <a:effectLst/>
                        </a:rPr>
                        <a:t>Death rate, n, %</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49 (84.5)</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a:effectLst/>
                        </a:rPr>
                        <a:t>4 (33.3)</a:t>
                      </a:r>
                      <a:endParaRPr lang="ro-RO" sz="70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tc>
                  <a:txBody>
                    <a:bodyPr/>
                    <a:lstStyle/>
                    <a:p>
                      <a:pPr algn="just">
                        <a:lnSpc>
                          <a:spcPct val="150000"/>
                        </a:lnSpc>
                        <a:spcAft>
                          <a:spcPts val="0"/>
                        </a:spcAft>
                      </a:pPr>
                      <a:r>
                        <a:rPr lang="en-US" sz="700" dirty="0">
                          <a:effectLst/>
                        </a:rPr>
                        <a:t>0.001</a:t>
                      </a:r>
                      <a:endParaRPr lang="ro-R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53470" marR="53470" marT="0" marB="0"/>
                </a:tc>
                <a:extLst>
                  <a:ext uri="{0D108BD9-81ED-4DB2-BD59-A6C34878D82A}">
                    <a16:rowId xmlns:a16="http://schemas.microsoft.com/office/drawing/2014/main" xmlns="" val="10008"/>
                  </a:ext>
                </a:extLst>
              </a:tr>
            </a:tbl>
          </a:graphicData>
        </a:graphic>
      </p:graphicFrame>
      <p:graphicFrame>
        <p:nvGraphicFramePr>
          <p:cNvPr id="15" name="Diagramă 14"/>
          <p:cNvGraphicFramePr/>
          <p:nvPr>
            <p:extLst>
              <p:ext uri="{D42A27DB-BD31-4B8C-83A1-F6EECF244321}">
                <p14:modId xmlns:p14="http://schemas.microsoft.com/office/powerpoint/2010/main" val="3031327032"/>
              </p:ext>
            </p:extLst>
          </p:nvPr>
        </p:nvGraphicFramePr>
        <p:xfrm>
          <a:off x="107269" y="5695892"/>
          <a:ext cx="2357211" cy="1459306"/>
        </p:xfrm>
        <a:graphic>
          <a:graphicData uri="http://schemas.openxmlformats.org/drawingml/2006/chart">
            <c:chart xmlns:c="http://schemas.openxmlformats.org/drawingml/2006/chart" xmlns:r="http://schemas.openxmlformats.org/officeDocument/2006/relationships" r:id="rId3"/>
          </a:graphicData>
        </a:graphic>
      </p:graphicFrame>
      <p:sp>
        <p:nvSpPr>
          <p:cNvPr id="16" name="Dreptunghi 15"/>
          <p:cNvSpPr/>
          <p:nvPr/>
        </p:nvSpPr>
        <p:spPr>
          <a:xfrm>
            <a:off x="84590" y="7315200"/>
            <a:ext cx="2379889" cy="707886"/>
          </a:xfrm>
          <a:prstGeom prst="rect">
            <a:avLst/>
          </a:prstGeom>
        </p:spPr>
        <p:txBody>
          <a:bodyPr wrap="square">
            <a:spAutoFit/>
          </a:bodyPr>
          <a:lstStyle/>
          <a:p>
            <a:r>
              <a:rPr lang="en-US" sz="1000" dirty="0">
                <a:solidFill>
                  <a:prstClr val="black"/>
                </a:solidFill>
                <a:ea typeface="Calibri" panose="020F0502020204030204" pitchFamily="34" charset="0"/>
              </a:rPr>
              <a:t>ROC analysis in patients without ACLF, AUC = 0.611. </a:t>
            </a:r>
          </a:p>
          <a:p>
            <a:r>
              <a:rPr lang="en-US" sz="1000" dirty="0">
                <a:solidFill>
                  <a:prstClr val="black"/>
                </a:solidFill>
                <a:ea typeface="Calibri" panose="020F0502020204030204" pitchFamily="34" charset="0"/>
              </a:rPr>
              <a:t>when patients with ACLF were considered AUC = 0.776.</a:t>
            </a:r>
          </a:p>
        </p:txBody>
      </p:sp>
      <p:sp>
        <p:nvSpPr>
          <p:cNvPr id="18" name="Dreptunghi 17"/>
          <p:cNvSpPr/>
          <p:nvPr/>
        </p:nvSpPr>
        <p:spPr>
          <a:xfrm>
            <a:off x="9524" y="8514596"/>
            <a:ext cx="5143499" cy="609459"/>
          </a:xfrm>
          <a:prstGeom prst="rect">
            <a:avLst/>
          </a:prstGeom>
          <a:gradFill flip="none" rotWithShape="1">
            <a:gsLst>
              <a:gs pos="0">
                <a:srgbClr val="CA171A">
                  <a:tint val="66000"/>
                  <a:satMod val="160000"/>
                </a:srgbClr>
              </a:gs>
              <a:gs pos="50000">
                <a:srgbClr val="CA171A">
                  <a:tint val="44500"/>
                  <a:satMod val="160000"/>
                </a:srgbClr>
              </a:gs>
              <a:gs pos="100000">
                <a:srgbClr val="CA171A">
                  <a:tint val="23500"/>
                  <a:satMod val="160000"/>
                </a:srgbClr>
              </a:gs>
            </a:gsLst>
            <a:path path="circle">
              <a:fillToRect l="100000" t="100000"/>
            </a:path>
            <a:tileRect r="-100000" b="-100000"/>
          </a:gradFill>
          <a:effectLst>
            <a:outerShdw blurRad="50800" dist="38100" dir="16200000"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900" b="1" dirty="0">
                <a:solidFill>
                  <a:prstClr val="black"/>
                </a:solidFill>
              </a:rPr>
              <a:t>Conclusion:</a:t>
            </a:r>
            <a:r>
              <a:rPr lang="en-US" sz="900" dirty="0">
                <a:solidFill>
                  <a:prstClr val="black"/>
                </a:solidFill>
              </a:rPr>
              <a:t> NLR has shown potential in predicting short-term mortality in patients with decompensated liver cirrhosis and ACLF. However, it should be noted that for patients without ACLF NLR does not present adequate accuracy and therefore caution is required in selecting the patients that could benefit from this predictive method</a:t>
            </a:r>
            <a:endParaRPr lang="ro-RO" sz="900" dirty="0">
              <a:solidFill>
                <a:prstClr val="black"/>
              </a:solidFill>
            </a:endParaRPr>
          </a:p>
        </p:txBody>
      </p:sp>
      <p:pic>
        <p:nvPicPr>
          <p:cNvPr id="19" name="Imagine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1749" y="7239000"/>
            <a:ext cx="1172245" cy="1115594"/>
          </a:xfrm>
          <a:prstGeom prst="rect">
            <a:avLst/>
          </a:prstGeom>
        </p:spPr>
      </p:pic>
      <p:pic>
        <p:nvPicPr>
          <p:cNvPr id="20" name="Imagin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43350" y="7239001"/>
            <a:ext cx="1148862" cy="1115594"/>
          </a:xfrm>
          <a:prstGeom prst="rect">
            <a:avLst/>
          </a:prstGeom>
        </p:spPr>
      </p:pic>
    </p:spTree>
    <p:extLst>
      <p:ext uri="{BB962C8B-B14F-4D97-AF65-F5344CB8AC3E}">
        <p14:creationId xmlns:p14="http://schemas.microsoft.com/office/powerpoint/2010/main" val="1210102773"/>
      </p:ext>
    </p:extLst>
  </p:cSld>
  <p:clrMapOvr>
    <a:masterClrMapping/>
  </p:clrMapOvr>
  <mc:AlternateContent xmlns:mc="http://schemas.openxmlformats.org/markup-compatibility/2006">
    <mc:Choice xmlns:p14="http://schemas.microsoft.com/office/powerpoint/2010/main" Requires="p14">
      <p:transition spd="slow" p14:dur="2000" advClick="0" advTm="420000">
        <p:split orient="vert"/>
      </p:transition>
    </mc:Choice>
    <mc:Fallback>
      <p:transition spd="slow" advClick="0" advTm="420000">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60" y="360636"/>
            <a:ext cx="5050285" cy="762000"/>
          </a:xfrm>
          <a:solidFill>
            <a:srgbClr val="C92971"/>
          </a:solidFill>
        </p:spPr>
        <p:txBody>
          <a:bodyPr>
            <a:normAutofit fontScale="90000"/>
          </a:bodyPr>
          <a:lstStyle/>
          <a:p>
            <a:pPr algn="just">
              <a:lnSpc>
                <a:spcPct val="115000"/>
              </a:lnSpc>
              <a:spcAft>
                <a:spcPts val="1000"/>
              </a:spcAft>
            </a:pPr>
            <a:r>
              <a:rPr lang="en-US" sz="1000" b="1" dirty="0">
                <a:solidFill>
                  <a:srgbClr val="000000"/>
                </a:solidFill>
                <a:latin typeface="Times New Roman"/>
                <a:ea typeface="Times New Roman"/>
                <a:cs typeface="Times New Roman"/>
              </a:rPr>
              <a:t>FUNCTIONAL LIVER RESERVE - A PREDICTIVE FACTOR FOR THE ADVERSE EFFECTS OF ANTIVIRAL TREATMENT IN PATIENTS WITH HEPATITIS C VIRUS DECOMPENSATED LIVER CIRRHOSIS - A SINGLE CENTER EXPERIENCE</a:t>
            </a:r>
            <a:endParaRPr lang="ro-RO" sz="900" dirty="0">
              <a:ea typeface="Calibri"/>
              <a:cs typeface="Times New Roman"/>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435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7361" y="1143001"/>
            <a:ext cx="5050284" cy="784830"/>
          </a:xfrm>
          <a:prstGeom prst="rect">
            <a:avLst/>
          </a:prstGeom>
          <a:solidFill>
            <a:schemeClr val="bg1"/>
          </a:solidFill>
          <a:ln>
            <a:solidFill>
              <a:schemeClr val="accent2">
                <a:lumMod val="40000"/>
                <a:lumOff val="60000"/>
              </a:schemeClr>
            </a:solidFill>
          </a:ln>
        </p:spPr>
        <p:txBody>
          <a:bodyPr wrap="square" rtlCol="0">
            <a:spAutoFit/>
          </a:bodyPr>
          <a:lstStyle/>
          <a:p>
            <a:pPr algn="ctr"/>
            <a:r>
              <a:rPr lang="en-US" sz="900" b="1" dirty="0">
                <a:solidFill>
                  <a:prstClr val="black"/>
                </a:solidFill>
                <a:cs typeface="Times New Roman" pitchFamily="18" charset="0"/>
              </a:rPr>
              <a:t>Laura Huiban</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Carol Stanciu</a:t>
            </a:r>
            <a:r>
              <a:rPr lang="en-US" sz="900" b="1" baseline="30000" dirty="0">
                <a:solidFill>
                  <a:prstClr val="black"/>
                </a:solidFill>
                <a:cs typeface="Times New Roman" pitchFamily="18" charset="0"/>
              </a:rPr>
              <a:t>2</a:t>
            </a:r>
            <a:r>
              <a:rPr lang="en-US" sz="900" b="1" dirty="0">
                <a:solidFill>
                  <a:prstClr val="black"/>
                </a:solidFill>
                <a:cs typeface="Times New Roman" pitchFamily="18" charset="0"/>
              </a:rPr>
              <a:t>, Cristina-Maria Muzica</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t>
            </a:r>
            <a:r>
              <a:rPr lang="en-US" sz="900" b="1" dirty="0" err="1">
                <a:solidFill>
                  <a:prstClr val="black"/>
                </a:solidFill>
                <a:cs typeface="Times New Roman" pitchFamily="18" charset="0"/>
              </a:rPr>
              <a:t>Oana</a:t>
            </a:r>
            <a:r>
              <a:rPr lang="en-US" sz="900" b="1" dirty="0">
                <a:solidFill>
                  <a:prstClr val="black"/>
                </a:solidFill>
                <a:cs typeface="Times New Roman" pitchFamily="18" charset="0"/>
              </a:rPr>
              <a:t> Cristina Stoica</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Ana Maria Sîngeap</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Irina Gîrleanu</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t>
            </a:r>
            <a:r>
              <a:rPr lang="en-US" sz="900" b="1" dirty="0" err="1">
                <a:solidFill>
                  <a:prstClr val="black"/>
                </a:solidFill>
                <a:cs typeface="Times New Roman" pitchFamily="18" charset="0"/>
              </a:rPr>
              <a:t>Ştefan</a:t>
            </a:r>
            <a:r>
              <a:rPr lang="en-US" sz="900" b="1" dirty="0">
                <a:solidFill>
                  <a:prstClr val="black"/>
                </a:solidFill>
                <a:cs typeface="Times New Roman" pitchFamily="18" charset="0"/>
              </a:rPr>
              <a:t> Chiriac</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 </a:t>
            </a:r>
            <a:r>
              <a:rPr lang="en-US" sz="900" b="1" dirty="0" err="1">
                <a:solidFill>
                  <a:prstClr val="black"/>
                </a:solidFill>
                <a:cs typeface="Times New Roman" pitchFamily="18" charset="0"/>
              </a:rPr>
              <a:t>Ioana</a:t>
            </a:r>
            <a:r>
              <a:rPr lang="en-US" sz="900" b="1" dirty="0">
                <a:solidFill>
                  <a:prstClr val="black"/>
                </a:solidFill>
                <a:cs typeface="Times New Roman" pitchFamily="18" charset="0"/>
              </a:rPr>
              <a:t> Roxana Galatanu</a:t>
            </a:r>
            <a:r>
              <a:rPr lang="en-US" sz="900" b="1" baseline="30000" dirty="0">
                <a:solidFill>
                  <a:prstClr val="black"/>
                </a:solidFill>
                <a:cs typeface="Times New Roman" pitchFamily="18" charset="0"/>
              </a:rPr>
              <a:t>2</a:t>
            </a:r>
            <a:r>
              <a:rPr lang="en-US" sz="900" b="1" dirty="0">
                <a:solidFill>
                  <a:prstClr val="black"/>
                </a:solidFill>
                <a:cs typeface="Times New Roman" pitchFamily="18" charset="0"/>
              </a:rPr>
              <a:t>, Sebastian Zenovia</a:t>
            </a:r>
            <a:r>
              <a:rPr lang="en-US" sz="900" b="1" baseline="30000" dirty="0">
                <a:solidFill>
                  <a:prstClr val="black"/>
                </a:solidFill>
                <a:cs typeface="Times New Roman" pitchFamily="18" charset="0"/>
              </a:rPr>
              <a:t>2</a:t>
            </a:r>
            <a:r>
              <a:rPr lang="en-US" sz="900" b="1" dirty="0">
                <a:solidFill>
                  <a:prstClr val="black"/>
                </a:solidFill>
                <a:cs typeface="Times New Roman" pitchFamily="18" charset="0"/>
              </a:rPr>
              <a:t>, Tudor Cuciureanu</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t>
            </a:r>
            <a:r>
              <a:rPr lang="en-US" sz="900" b="1" dirty="0" err="1">
                <a:solidFill>
                  <a:prstClr val="black"/>
                </a:solidFill>
                <a:cs typeface="Times New Roman" pitchFamily="18" charset="0"/>
              </a:rPr>
              <a:t>Anca</a:t>
            </a:r>
            <a:r>
              <a:rPr lang="en-US" sz="900" b="1" dirty="0">
                <a:solidFill>
                  <a:prstClr val="black"/>
                </a:solidFill>
                <a:cs typeface="Times New Roman" pitchFamily="18" charset="0"/>
              </a:rPr>
              <a:t> Trifan</a:t>
            </a:r>
            <a:r>
              <a:rPr lang="en-US" sz="900" b="1" baseline="30000" dirty="0">
                <a:solidFill>
                  <a:prstClr val="black"/>
                </a:solidFill>
                <a:cs typeface="Times New Roman" pitchFamily="18" charset="0"/>
              </a:rPr>
              <a:t>1,2</a:t>
            </a:r>
            <a:endParaRPr lang="ro-RO" sz="900" b="1" dirty="0">
              <a:solidFill>
                <a:prstClr val="black"/>
              </a:solidFill>
              <a:cs typeface="Times New Roman" pitchFamily="18" charset="0"/>
            </a:endParaRPr>
          </a:p>
          <a:p>
            <a:pPr algn="ctr"/>
            <a:r>
              <a:rPr lang="en-US" sz="900" dirty="0">
                <a:solidFill>
                  <a:prstClr val="black"/>
                </a:solidFill>
                <a:cs typeface="Times New Roman" pitchFamily="18" charset="0"/>
              </a:rPr>
              <a:t>1 “</a:t>
            </a:r>
            <a:r>
              <a:rPr lang="en-US" sz="900" dirty="0" err="1">
                <a:solidFill>
                  <a:prstClr val="black"/>
                </a:solidFill>
                <a:cs typeface="Times New Roman" pitchFamily="18" charset="0"/>
              </a:rPr>
              <a:t>Grigore</a:t>
            </a:r>
            <a:r>
              <a:rPr lang="en-US" sz="900" dirty="0">
                <a:solidFill>
                  <a:prstClr val="black"/>
                </a:solidFill>
                <a:cs typeface="Times New Roman" pitchFamily="18" charset="0"/>
              </a:rPr>
              <a:t> T. </a:t>
            </a:r>
            <a:r>
              <a:rPr lang="en-US" sz="900" dirty="0" err="1">
                <a:solidFill>
                  <a:prstClr val="black"/>
                </a:solidFill>
                <a:cs typeface="Times New Roman" pitchFamily="18" charset="0"/>
              </a:rPr>
              <a:t>Popa</a:t>
            </a:r>
            <a:r>
              <a:rPr lang="en-US" sz="900" dirty="0">
                <a:solidFill>
                  <a:prstClr val="black"/>
                </a:solidFill>
                <a:cs typeface="Times New Roman" pitchFamily="18" charset="0"/>
              </a:rPr>
              <a:t> “ University of Medicine and Pharmacy </a:t>
            </a:r>
            <a:endParaRPr lang="ro-RO" sz="900" dirty="0">
              <a:solidFill>
                <a:prstClr val="black"/>
              </a:solidFill>
              <a:cs typeface="Times New Roman" pitchFamily="18" charset="0"/>
            </a:endParaRPr>
          </a:p>
          <a:p>
            <a:pPr algn="ctr"/>
            <a:r>
              <a:rPr lang="en-US" sz="900" dirty="0">
                <a:solidFill>
                  <a:prstClr val="black"/>
                </a:solidFill>
                <a:cs typeface="Times New Roman" pitchFamily="18" charset="0"/>
              </a:rPr>
              <a:t> 2 Institute of Gastroenterology and </a:t>
            </a:r>
            <a:r>
              <a:rPr lang="en-US" sz="900" dirty="0" err="1">
                <a:solidFill>
                  <a:prstClr val="black"/>
                </a:solidFill>
                <a:cs typeface="Times New Roman" pitchFamily="18" charset="0"/>
              </a:rPr>
              <a:t>Hepatology</a:t>
            </a:r>
            <a:r>
              <a:rPr lang="en-US" sz="900" dirty="0">
                <a:solidFill>
                  <a:prstClr val="black"/>
                </a:solidFill>
                <a:cs typeface="Times New Roman" pitchFamily="18" charset="0"/>
              </a:rPr>
              <a:t>, Iasi, Romania</a:t>
            </a:r>
            <a:endParaRPr lang="ro-RO" sz="900" dirty="0">
              <a:solidFill>
                <a:prstClr val="black"/>
              </a:solidFill>
              <a:cs typeface="Times New Roman" pitchFamily="18" charset="0"/>
            </a:endParaRPr>
          </a:p>
        </p:txBody>
      </p:sp>
      <p:sp>
        <p:nvSpPr>
          <p:cNvPr id="7" name="TextBox 6"/>
          <p:cNvSpPr txBox="1"/>
          <p:nvPr/>
        </p:nvSpPr>
        <p:spPr>
          <a:xfrm>
            <a:off x="47361" y="1981200"/>
            <a:ext cx="5050284" cy="784830"/>
          </a:xfrm>
          <a:prstGeom prst="rect">
            <a:avLst/>
          </a:prstGeom>
          <a:solidFill>
            <a:schemeClr val="bg1">
              <a:lumMod val="85000"/>
            </a:schemeClr>
          </a:solidFill>
          <a:ln>
            <a:solidFill>
              <a:schemeClr val="tx2">
                <a:lumMod val="20000"/>
                <a:lumOff val="80000"/>
              </a:schemeClr>
            </a:solidFill>
          </a:ln>
        </p:spPr>
        <p:txBody>
          <a:bodyPr wrap="square" rtlCol="0">
            <a:spAutoFit/>
          </a:bodyPr>
          <a:lstStyle/>
          <a:p>
            <a:pPr algn="just"/>
            <a:r>
              <a:rPr lang="en-US" sz="900" b="1" dirty="0">
                <a:solidFill>
                  <a:prstClr val="black"/>
                </a:solidFill>
                <a:cs typeface="Times New Roman" pitchFamily="18" charset="0"/>
              </a:rPr>
              <a:t>INTRODUCTION. </a:t>
            </a:r>
            <a:r>
              <a:rPr lang="en-US" sz="900" dirty="0">
                <a:solidFill>
                  <a:prstClr val="black"/>
                </a:solidFill>
                <a:cs typeface="Times New Roman" pitchFamily="18" charset="0"/>
              </a:rPr>
              <a:t>The advent of the new therapeutic strategies with direct antiviral agents in patients with hepatitis C virus liver cirrhosis (HCV- LC) required the need for correlation with clinical practice data on possible adverse effects (AE). We aimed to evaluate AE during and after antiviral treatment with </a:t>
            </a:r>
            <a:r>
              <a:rPr lang="en-US" sz="900" dirty="0" err="1">
                <a:solidFill>
                  <a:prstClr val="black"/>
                </a:solidFill>
                <a:cs typeface="Times New Roman" pitchFamily="18" charset="0"/>
              </a:rPr>
              <a:t>Ledipasvir</a:t>
            </a:r>
            <a:r>
              <a:rPr lang="en-US" sz="900" dirty="0">
                <a:solidFill>
                  <a:prstClr val="black"/>
                </a:solidFill>
                <a:cs typeface="Times New Roman" pitchFamily="18" charset="0"/>
              </a:rPr>
              <a:t>/</a:t>
            </a:r>
            <a:r>
              <a:rPr lang="en-US" sz="900" dirty="0" err="1">
                <a:solidFill>
                  <a:prstClr val="black"/>
                </a:solidFill>
                <a:cs typeface="Times New Roman" pitchFamily="18" charset="0"/>
              </a:rPr>
              <a:t>Sofosbuvir</a:t>
            </a:r>
            <a:r>
              <a:rPr lang="en-US" sz="900" dirty="0">
                <a:solidFill>
                  <a:prstClr val="black"/>
                </a:solidFill>
                <a:cs typeface="Times New Roman" pitchFamily="18" charset="0"/>
              </a:rPr>
              <a:t> ± Ribavirin (LED / SOF ± RBV) in patients with decompensated HCV-LC and their correlation with baseline liver functional status.</a:t>
            </a:r>
            <a:endParaRPr lang="ro-RO" sz="900" dirty="0">
              <a:solidFill>
                <a:prstClr val="black"/>
              </a:solidFill>
              <a:cs typeface="Times New Roman" pitchFamily="18" charset="0"/>
            </a:endParaRPr>
          </a:p>
        </p:txBody>
      </p:sp>
      <p:sp>
        <p:nvSpPr>
          <p:cNvPr id="9" name="TextBox 8"/>
          <p:cNvSpPr txBox="1"/>
          <p:nvPr/>
        </p:nvSpPr>
        <p:spPr>
          <a:xfrm>
            <a:off x="55963" y="2819400"/>
            <a:ext cx="5033079" cy="1038618"/>
          </a:xfrm>
          <a:prstGeom prst="rect">
            <a:avLst/>
          </a:prstGeom>
          <a:solidFill>
            <a:srgbClr val="FF3399"/>
          </a:solidFill>
          <a:ln>
            <a:solidFill>
              <a:schemeClr val="accent1">
                <a:lumMod val="40000"/>
                <a:lumOff val="60000"/>
              </a:schemeClr>
            </a:solidFill>
          </a:ln>
        </p:spPr>
        <p:txBody>
          <a:bodyPr wrap="square" rtlCol="0">
            <a:spAutoFit/>
          </a:bodyPr>
          <a:lstStyle/>
          <a:p>
            <a:pPr algn="just">
              <a:lnSpc>
                <a:spcPct val="115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00" b="1" dirty="0">
                <a:solidFill>
                  <a:srgbClr val="000000"/>
                </a:solidFill>
                <a:ea typeface="Times New Roman"/>
                <a:cs typeface="Times New Roman"/>
              </a:rPr>
              <a:t>MATERIAL AND METHODS. </a:t>
            </a:r>
            <a:endParaRPr lang="en-US" sz="900" b="1" dirty="0" smtClean="0">
              <a:solidFill>
                <a:srgbClr val="000000"/>
              </a:solidFill>
              <a:ea typeface="Times New Roman"/>
              <a:cs typeface="Times New Roman"/>
            </a:endParaRPr>
          </a:p>
          <a:p>
            <a:pPr marL="171450" indent="-171450" algn="just">
              <a:lnSpc>
                <a:spcPct val="115000"/>
              </a:lnSpc>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00" dirty="0" smtClean="0">
                <a:solidFill>
                  <a:srgbClr val="000000"/>
                </a:solidFill>
                <a:ea typeface="Times New Roman"/>
                <a:cs typeface="Times New Roman"/>
              </a:rPr>
              <a:t>a </a:t>
            </a:r>
            <a:r>
              <a:rPr lang="en-US" sz="900" dirty="0">
                <a:solidFill>
                  <a:srgbClr val="000000"/>
                </a:solidFill>
                <a:ea typeface="Times New Roman"/>
                <a:cs typeface="Times New Roman"/>
              </a:rPr>
              <a:t>retrospective study in a tertiary center in northeastern Romania </a:t>
            </a:r>
            <a:endParaRPr lang="en-US" sz="900" dirty="0" smtClean="0">
              <a:solidFill>
                <a:srgbClr val="000000"/>
              </a:solidFill>
              <a:ea typeface="Times New Roman"/>
              <a:cs typeface="Times New Roman"/>
            </a:endParaRPr>
          </a:p>
          <a:p>
            <a:pPr marL="171450" indent="-171450" algn="just">
              <a:lnSpc>
                <a:spcPct val="115000"/>
              </a:lnSpc>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00" dirty="0" smtClean="0">
                <a:solidFill>
                  <a:srgbClr val="000000"/>
                </a:solidFill>
                <a:ea typeface="Times New Roman"/>
                <a:cs typeface="Times New Roman"/>
              </a:rPr>
              <a:t>between </a:t>
            </a:r>
            <a:r>
              <a:rPr lang="en-US" sz="900" dirty="0">
                <a:solidFill>
                  <a:srgbClr val="000000"/>
                </a:solidFill>
                <a:ea typeface="Times New Roman"/>
                <a:cs typeface="Times New Roman"/>
              </a:rPr>
              <a:t>May 2017 and February </a:t>
            </a:r>
            <a:r>
              <a:rPr lang="en-US" sz="900" dirty="0" smtClean="0">
                <a:solidFill>
                  <a:srgbClr val="000000"/>
                </a:solidFill>
                <a:ea typeface="Times New Roman"/>
                <a:cs typeface="Times New Roman"/>
              </a:rPr>
              <a:t>2019</a:t>
            </a:r>
          </a:p>
          <a:p>
            <a:pPr marL="171450" indent="-171450" algn="just">
              <a:lnSpc>
                <a:spcPct val="115000"/>
              </a:lnSpc>
              <a:buFontTx/>
              <a:buChar cha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00" dirty="0" smtClean="0">
                <a:solidFill>
                  <a:srgbClr val="000000"/>
                </a:solidFill>
                <a:ea typeface="Times New Roman"/>
                <a:cs typeface="Times New Roman"/>
              </a:rPr>
              <a:t>included </a:t>
            </a:r>
            <a:r>
              <a:rPr lang="en-US" sz="900" dirty="0">
                <a:solidFill>
                  <a:srgbClr val="000000"/>
                </a:solidFill>
                <a:ea typeface="Times New Roman"/>
                <a:cs typeface="Times New Roman"/>
              </a:rPr>
              <a:t>patients with decompensated HCV-LC treated with LED / SOF ± RBV. </a:t>
            </a:r>
            <a:endParaRPr lang="en-US" sz="900" dirty="0" smtClean="0">
              <a:solidFill>
                <a:srgbClr val="000000"/>
              </a:solidFill>
              <a:ea typeface="Times New Roman"/>
              <a:cs typeface="Times New Roman"/>
            </a:endParaRPr>
          </a:p>
          <a:p>
            <a:pPr algn="just">
              <a:lnSpc>
                <a:spcPct val="115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00" dirty="0" smtClean="0">
                <a:solidFill>
                  <a:srgbClr val="000000"/>
                </a:solidFill>
                <a:ea typeface="Times New Roman"/>
                <a:cs typeface="Times New Roman"/>
              </a:rPr>
              <a:t>The </a:t>
            </a:r>
            <a:r>
              <a:rPr lang="en-US" sz="900" dirty="0">
                <a:solidFill>
                  <a:srgbClr val="000000"/>
                </a:solidFill>
                <a:ea typeface="Times New Roman"/>
                <a:cs typeface="Times New Roman"/>
              </a:rPr>
              <a:t>frequency of AE and correlation with baseline liver functional status, as estimated by the MELD and Child-Pugh score (CPS), were assessed.</a:t>
            </a:r>
            <a:endParaRPr lang="ro-RO" sz="800" dirty="0">
              <a:solidFill>
                <a:prstClr val="black"/>
              </a:solidFill>
              <a:ea typeface="Calibri"/>
              <a:cs typeface="Times New Roman"/>
            </a:endParaRPr>
          </a:p>
        </p:txBody>
      </p:sp>
      <p:sp>
        <p:nvSpPr>
          <p:cNvPr id="10" name="TextBox 9"/>
          <p:cNvSpPr txBox="1"/>
          <p:nvPr/>
        </p:nvSpPr>
        <p:spPr>
          <a:xfrm>
            <a:off x="47360" y="3940126"/>
            <a:ext cx="5050285" cy="2301399"/>
          </a:xfrm>
          <a:prstGeom prst="rect">
            <a:avLst/>
          </a:prstGeom>
          <a:solidFill>
            <a:schemeClr val="bg1">
              <a:lumMod val="85000"/>
            </a:schemeClr>
          </a:solidFill>
          <a:ln>
            <a:solidFill>
              <a:schemeClr val="accent2">
                <a:lumMod val="40000"/>
                <a:lumOff val="60000"/>
              </a:schemeClr>
            </a:solidFill>
          </a:ln>
        </p:spPr>
        <p:txBody>
          <a:bodyPr wrap="square" rtlCol="0">
            <a:spAutoFit/>
          </a:bodyPr>
          <a:lstStyle/>
          <a:p>
            <a:pPr algn="just">
              <a:lnSpc>
                <a:spcPct val="115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00" b="1" dirty="0">
                <a:solidFill>
                  <a:srgbClr val="000000"/>
                </a:solidFill>
                <a:ea typeface="Times New Roman"/>
                <a:cs typeface="Times New Roman"/>
              </a:rPr>
              <a:t>RESULTS. </a:t>
            </a:r>
            <a:r>
              <a:rPr lang="en-US" sz="900" dirty="0">
                <a:solidFill>
                  <a:prstClr val="black"/>
                </a:solidFill>
                <a:ea typeface="Times New Roman"/>
                <a:cs typeface="Times New Roman"/>
              </a:rPr>
              <a:t>The study included 88 patients (52 women - 59.1%, 36 men - 40.9%), with an average of 56 ± 0.28 years. Overall, 27 (30%) of AE were recorded in 18 patients, of which 10 (56%) had major AE and 8 (44%) patients with minor AE. There were 14 (52%) types of major AE (3 (21.4%) cases of upper gastrointestinal bleeding due to </a:t>
            </a:r>
            <a:r>
              <a:rPr lang="en-US" sz="900" kern="1800" dirty="0">
                <a:solidFill>
                  <a:prstClr val="black"/>
                </a:solidFill>
                <a:ea typeface="Times New Roman"/>
                <a:cs typeface="Times New Roman"/>
              </a:rPr>
              <a:t>acute esophageal </a:t>
            </a:r>
            <a:r>
              <a:rPr lang="en-US" sz="900" kern="1800" dirty="0" err="1">
                <a:solidFill>
                  <a:prstClr val="black"/>
                </a:solidFill>
                <a:ea typeface="Times New Roman"/>
                <a:cs typeface="Times New Roman"/>
              </a:rPr>
              <a:t>variceal</a:t>
            </a:r>
            <a:r>
              <a:rPr lang="en-US" sz="900" kern="1800" dirty="0">
                <a:solidFill>
                  <a:prstClr val="black"/>
                </a:solidFill>
                <a:ea typeface="Times New Roman"/>
                <a:cs typeface="Times New Roman"/>
              </a:rPr>
              <a:t> bleeding</a:t>
            </a:r>
            <a:r>
              <a:rPr lang="en-US" sz="900" dirty="0">
                <a:solidFill>
                  <a:prstClr val="black"/>
                </a:solidFill>
                <a:ea typeface="Times New Roman"/>
                <a:cs typeface="Times New Roman"/>
              </a:rPr>
              <a:t>, 4 (28.5%) clinically significant </a:t>
            </a:r>
            <a:r>
              <a:rPr lang="en-US" sz="900" dirty="0" err="1">
                <a:solidFill>
                  <a:prstClr val="black"/>
                </a:solidFill>
                <a:ea typeface="Times New Roman"/>
                <a:cs typeface="Times New Roman"/>
              </a:rPr>
              <a:t>hepatoportal</a:t>
            </a:r>
            <a:r>
              <a:rPr lang="en-US" sz="900" dirty="0">
                <a:solidFill>
                  <a:prstClr val="black"/>
                </a:solidFill>
                <a:ea typeface="Times New Roman"/>
                <a:cs typeface="Times New Roman"/>
              </a:rPr>
              <a:t> encephalopathy, 4 (28.5%) with refractory ascites, 1 (7.1%) with portal thrombosis, 1 (7.1%) with severe thrombocytopenia, 1 (7.1%) inaugural epileptic seizures) and 13 (48%) of minor AE (4 (30.76%) with insomnia, 7 (53.84%) with marked physical asthenia and 2 (15.38%) cases involving nausea and vomiting). In the group of 82 patients with CPS class B, AE were recorded in 15 (18.3%) compared with 3 (50%) patients with AE in 6 patients with CPS class C. Those with CPS class C presented a higher risk for the development of significant AE [OR = 7.7, 95% CI (1.79-33.1), P = 0.19]. There were 68 patients with MELD &lt;15 and 20 with MELD&gt; 15. AE in patients with MELD &lt;15 were found in a proportion of 19.1% compared to 25% in patients with MELD ≥15. The comparative analysis showed significant differences between patients, those with CPS class C and MELD ≥ 15 had a higher risk of AE</a:t>
            </a:r>
            <a:r>
              <a:rPr lang="en-US" sz="900" dirty="0">
                <a:solidFill>
                  <a:srgbClr val="212121"/>
                </a:solidFill>
                <a:ea typeface="Times New Roman"/>
                <a:cs typeface="Times New Roman"/>
              </a:rPr>
              <a:t>.</a:t>
            </a:r>
            <a:endParaRPr lang="ro-RO" sz="900" dirty="0">
              <a:solidFill>
                <a:prstClr val="black"/>
              </a:solidFill>
              <a:ea typeface="Calibri"/>
              <a:cs typeface="Times New Roman"/>
            </a:endParaRPr>
          </a:p>
          <a:p>
            <a:pPr algn="just"/>
            <a:endParaRPr lang="ro-RO" sz="900" dirty="0">
              <a:solidFill>
                <a:prstClr val="black"/>
              </a:solidFill>
            </a:endParaRPr>
          </a:p>
        </p:txBody>
      </p:sp>
      <p:sp>
        <p:nvSpPr>
          <p:cNvPr id="11" name="TextBox 10"/>
          <p:cNvSpPr txBox="1"/>
          <p:nvPr/>
        </p:nvSpPr>
        <p:spPr>
          <a:xfrm>
            <a:off x="59306" y="8518419"/>
            <a:ext cx="4998204" cy="549381"/>
          </a:xfrm>
          <a:prstGeom prst="rect">
            <a:avLst/>
          </a:prstGeom>
          <a:solidFill>
            <a:srgbClr val="C92971"/>
          </a:solidFill>
          <a:ln>
            <a:solidFill>
              <a:schemeClr val="accent1">
                <a:lumMod val="40000"/>
                <a:lumOff val="60000"/>
              </a:schemeClr>
            </a:solidFill>
          </a:ln>
        </p:spPr>
        <p:txBody>
          <a:bodyPr wrap="square" rtlCol="0">
            <a:spAutoFit/>
          </a:bodyPr>
          <a:lstStyle/>
          <a:p>
            <a:pPr algn="just">
              <a:lnSpc>
                <a:spcPct val="115000"/>
              </a:lnSpc>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900" b="1" dirty="0">
                <a:solidFill>
                  <a:srgbClr val="000000"/>
                </a:solidFill>
                <a:latin typeface="Times New Roman"/>
                <a:ea typeface="Times New Roman"/>
                <a:cs typeface="Times New Roman"/>
              </a:rPr>
              <a:t>CONCLUSIONS. </a:t>
            </a:r>
            <a:r>
              <a:rPr lang="en-US" sz="900" dirty="0">
                <a:solidFill>
                  <a:srgbClr val="212121"/>
                </a:solidFill>
                <a:latin typeface="Times New Roman"/>
                <a:ea typeface="Times New Roman"/>
                <a:cs typeface="Times New Roman"/>
              </a:rPr>
              <a:t>Pre-existing liver dysfunction predisposes to significant AE, justifying a rational and prudent recommendation for antiviral treatment in patients with advanced decompensated LC.</a:t>
            </a:r>
            <a:endParaRPr lang="ro-RO" sz="800" dirty="0">
              <a:solidFill>
                <a:prstClr val="black"/>
              </a:solidFill>
              <a:ea typeface="Calibri"/>
              <a:cs typeface="Times New Roman"/>
            </a:endParaRPr>
          </a:p>
          <a:p>
            <a:pPr algn="just"/>
            <a:endParaRPr lang="ro-RO" sz="900" dirty="0">
              <a:solidFill>
                <a:prstClr val="black"/>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963" y="6324600"/>
            <a:ext cx="2502445" cy="204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31864" y="6324600"/>
            <a:ext cx="2465781" cy="204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9754403"/>
      </p:ext>
    </p:extLst>
  </p:cSld>
  <p:clrMapOvr>
    <a:masterClrMapping/>
  </p:clrMapOvr>
  <mc:AlternateContent xmlns:mc="http://schemas.openxmlformats.org/markup-compatibility/2006">
    <mc:Choice xmlns:p14="http://schemas.microsoft.com/office/powerpoint/2010/main" Requires="p14">
      <p:transition spd="slow" p14:dur="2000" advClick="0" advTm="420000">
        <p:split orient="vert"/>
      </p:transition>
    </mc:Choice>
    <mc:Fallback>
      <p:transition spd="slow" advClick="0" advTm="420000">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60" y="360636"/>
            <a:ext cx="5029465" cy="762000"/>
          </a:xfrm>
          <a:solidFill>
            <a:schemeClr val="accent2">
              <a:lumMod val="60000"/>
              <a:lumOff val="40000"/>
            </a:schemeClr>
          </a:solidFill>
        </p:spPr>
        <p:txBody>
          <a:bodyPr>
            <a:normAutofit/>
          </a:bodyPr>
          <a:lstStyle/>
          <a:p>
            <a:pPr algn="just">
              <a:lnSpc>
                <a:spcPct val="115000"/>
              </a:lnSpc>
              <a:spcAft>
                <a:spcPts val="1000"/>
              </a:spcAft>
            </a:pPr>
            <a:r>
              <a:rPr lang="en-US" sz="1000" b="1" dirty="0" smtClean="0">
                <a:latin typeface="Times New Roman"/>
                <a:ea typeface="Calibri"/>
                <a:cs typeface="Times New Roman"/>
              </a:rPr>
              <a:t>THROMBOTIC </a:t>
            </a:r>
            <a:r>
              <a:rPr lang="en-US" sz="1000" b="1" dirty="0">
                <a:latin typeface="Times New Roman"/>
                <a:ea typeface="Calibri"/>
                <a:cs typeface="Times New Roman"/>
              </a:rPr>
              <a:t>EVENTS IN PATIENTS WITH HEPATITIS C VIRUS LIVER CIRRHOSIS TREATED WITH DIRECT ACTING ANTIVIRALS AND SUSTAINED VIROLOGICAL RESPONSE- A REAL LIFE STUDY</a:t>
            </a:r>
            <a:endParaRPr lang="ro-RO" sz="1000" dirty="0">
              <a:ea typeface="Calibri"/>
              <a:cs typeface="Times New Roman"/>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1435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7361" y="1210270"/>
            <a:ext cx="5033078" cy="923330"/>
          </a:xfrm>
          <a:prstGeom prst="rect">
            <a:avLst/>
          </a:prstGeom>
          <a:solidFill>
            <a:schemeClr val="accent2">
              <a:lumMod val="20000"/>
              <a:lumOff val="80000"/>
            </a:schemeClr>
          </a:solidFill>
          <a:ln>
            <a:solidFill>
              <a:schemeClr val="accent2">
                <a:lumMod val="40000"/>
                <a:lumOff val="60000"/>
              </a:schemeClr>
            </a:solidFill>
          </a:ln>
        </p:spPr>
        <p:txBody>
          <a:bodyPr wrap="square" rtlCol="0">
            <a:spAutoFit/>
          </a:bodyPr>
          <a:lstStyle/>
          <a:p>
            <a:pPr algn="ctr"/>
            <a:r>
              <a:rPr lang="en-US" sz="900" b="1" dirty="0">
                <a:solidFill>
                  <a:prstClr val="black"/>
                </a:solidFill>
                <a:cs typeface="Times New Roman" pitchFamily="18" charset="0"/>
              </a:rPr>
              <a:t>Laura Huiban</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Carol Stanciu</a:t>
            </a:r>
            <a:r>
              <a:rPr lang="en-US" sz="900" b="1" baseline="30000" dirty="0">
                <a:solidFill>
                  <a:prstClr val="black"/>
                </a:solidFill>
                <a:cs typeface="Times New Roman" pitchFamily="18" charset="0"/>
              </a:rPr>
              <a:t>2</a:t>
            </a:r>
            <a:r>
              <a:rPr lang="en-US" sz="900" b="1" dirty="0">
                <a:solidFill>
                  <a:prstClr val="black"/>
                </a:solidFill>
                <a:cs typeface="Times New Roman" pitchFamily="18" charset="0"/>
              </a:rPr>
              <a:t>, Cristina-Maria Muzica</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t>
            </a:r>
            <a:r>
              <a:rPr lang="en-US" sz="900" b="1" dirty="0" err="1">
                <a:solidFill>
                  <a:prstClr val="black"/>
                </a:solidFill>
                <a:cs typeface="Times New Roman" pitchFamily="18" charset="0"/>
              </a:rPr>
              <a:t>Oana</a:t>
            </a:r>
            <a:r>
              <a:rPr lang="en-US" sz="900" b="1" dirty="0">
                <a:solidFill>
                  <a:prstClr val="black"/>
                </a:solidFill>
                <a:cs typeface="Times New Roman" pitchFamily="18" charset="0"/>
              </a:rPr>
              <a:t> Cristina Stoica</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Ana Maria Sîngeap</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t>
            </a:r>
            <a:r>
              <a:rPr lang="en-US" sz="900" b="1" dirty="0" smtClean="0">
                <a:solidFill>
                  <a:prstClr val="black"/>
                </a:solidFill>
                <a:cs typeface="Times New Roman" pitchFamily="18" charset="0"/>
              </a:rPr>
              <a:t>Irina </a:t>
            </a:r>
            <a:r>
              <a:rPr lang="en-US" sz="900" b="1" dirty="0">
                <a:solidFill>
                  <a:prstClr val="black"/>
                </a:solidFill>
                <a:cs typeface="Times New Roman" pitchFamily="18" charset="0"/>
              </a:rPr>
              <a:t>Gîrleanu</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t>
            </a:r>
            <a:r>
              <a:rPr lang="en-US" sz="900" b="1" dirty="0" err="1">
                <a:solidFill>
                  <a:prstClr val="black"/>
                </a:solidFill>
                <a:cs typeface="Times New Roman" pitchFamily="18" charset="0"/>
              </a:rPr>
              <a:t>Ştefan</a:t>
            </a:r>
            <a:r>
              <a:rPr lang="en-US" sz="900" b="1" dirty="0">
                <a:solidFill>
                  <a:prstClr val="black"/>
                </a:solidFill>
                <a:cs typeface="Times New Roman" pitchFamily="18" charset="0"/>
              </a:rPr>
              <a:t> Chiriac</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 </a:t>
            </a:r>
            <a:r>
              <a:rPr lang="en-US" sz="900" b="1" dirty="0" err="1">
                <a:solidFill>
                  <a:prstClr val="black"/>
                </a:solidFill>
                <a:cs typeface="Times New Roman" pitchFamily="18" charset="0"/>
              </a:rPr>
              <a:t>Ioana</a:t>
            </a:r>
            <a:r>
              <a:rPr lang="en-US" sz="900" b="1" dirty="0">
                <a:solidFill>
                  <a:prstClr val="black"/>
                </a:solidFill>
                <a:cs typeface="Times New Roman" pitchFamily="18" charset="0"/>
              </a:rPr>
              <a:t> Roxana Galatanu</a:t>
            </a:r>
            <a:r>
              <a:rPr lang="en-US" sz="900" b="1" baseline="30000" dirty="0">
                <a:solidFill>
                  <a:prstClr val="black"/>
                </a:solidFill>
                <a:cs typeface="Times New Roman" pitchFamily="18" charset="0"/>
              </a:rPr>
              <a:t>2</a:t>
            </a:r>
            <a:r>
              <a:rPr lang="en-US" sz="900" b="1" dirty="0">
                <a:solidFill>
                  <a:prstClr val="black"/>
                </a:solidFill>
                <a:cs typeface="Times New Roman" pitchFamily="18" charset="0"/>
              </a:rPr>
              <a:t>, Sebastian Zenovia</a:t>
            </a:r>
            <a:r>
              <a:rPr lang="en-US" sz="900" b="1" baseline="30000" dirty="0">
                <a:solidFill>
                  <a:prstClr val="black"/>
                </a:solidFill>
                <a:cs typeface="Times New Roman" pitchFamily="18" charset="0"/>
              </a:rPr>
              <a:t>2</a:t>
            </a:r>
            <a:r>
              <a:rPr lang="en-US" sz="900" b="1" dirty="0">
                <a:solidFill>
                  <a:prstClr val="black"/>
                </a:solidFill>
                <a:cs typeface="Times New Roman" pitchFamily="18" charset="0"/>
              </a:rPr>
              <a:t>, Tudor Cuciureanu</a:t>
            </a:r>
            <a:r>
              <a:rPr lang="en-US" sz="900" b="1" baseline="30000" dirty="0">
                <a:solidFill>
                  <a:prstClr val="black"/>
                </a:solidFill>
                <a:cs typeface="Times New Roman" pitchFamily="18" charset="0"/>
              </a:rPr>
              <a:t>1,2</a:t>
            </a:r>
            <a:r>
              <a:rPr lang="en-US" sz="900" b="1" dirty="0">
                <a:solidFill>
                  <a:prstClr val="black"/>
                </a:solidFill>
                <a:cs typeface="Times New Roman" pitchFamily="18" charset="0"/>
              </a:rPr>
              <a:t>, </a:t>
            </a:r>
            <a:r>
              <a:rPr lang="en-US" sz="900" b="1" dirty="0" err="1">
                <a:solidFill>
                  <a:prstClr val="black"/>
                </a:solidFill>
                <a:cs typeface="Times New Roman" pitchFamily="18" charset="0"/>
              </a:rPr>
              <a:t>Anca</a:t>
            </a:r>
            <a:r>
              <a:rPr lang="en-US" sz="900" b="1" dirty="0">
                <a:solidFill>
                  <a:prstClr val="black"/>
                </a:solidFill>
                <a:cs typeface="Times New Roman" pitchFamily="18" charset="0"/>
              </a:rPr>
              <a:t> </a:t>
            </a:r>
            <a:r>
              <a:rPr lang="en-US" sz="900" b="1" dirty="0" smtClean="0">
                <a:solidFill>
                  <a:prstClr val="black"/>
                </a:solidFill>
                <a:cs typeface="Times New Roman" pitchFamily="18" charset="0"/>
              </a:rPr>
              <a:t>Trifan</a:t>
            </a:r>
            <a:r>
              <a:rPr lang="en-US" sz="900" b="1" baseline="30000" dirty="0" smtClean="0">
                <a:solidFill>
                  <a:prstClr val="black"/>
                </a:solidFill>
                <a:cs typeface="Times New Roman" pitchFamily="18" charset="0"/>
              </a:rPr>
              <a:t>1,2</a:t>
            </a:r>
            <a:endParaRPr lang="ro-RO" sz="900" b="1" dirty="0">
              <a:solidFill>
                <a:prstClr val="black"/>
              </a:solidFill>
              <a:cs typeface="Times New Roman" pitchFamily="18" charset="0"/>
            </a:endParaRPr>
          </a:p>
          <a:p>
            <a:pPr algn="ctr"/>
            <a:r>
              <a:rPr lang="en-US" sz="900" dirty="0" smtClean="0">
                <a:solidFill>
                  <a:prstClr val="black"/>
                </a:solidFill>
                <a:cs typeface="Times New Roman" pitchFamily="18" charset="0"/>
              </a:rPr>
              <a:t>1 “</a:t>
            </a:r>
            <a:r>
              <a:rPr lang="en-US" sz="900" dirty="0" err="1" smtClean="0">
                <a:solidFill>
                  <a:prstClr val="black"/>
                </a:solidFill>
                <a:cs typeface="Times New Roman" pitchFamily="18" charset="0"/>
              </a:rPr>
              <a:t>Grigore</a:t>
            </a:r>
            <a:r>
              <a:rPr lang="en-US" sz="900" dirty="0" smtClean="0">
                <a:solidFill>
                  <a:prstClr val="black"/>
                </a:solidFill>
                <a:cs typeface="Times New Roman" pitchFamily="18" charset="0"/>
              </a:rPr>
              <a:t> </a:t>
            </a:r>
            <a:r>
              <a:rPr lang="en-US" sz="900" dirty="0">
                <a:solidFill>
                  <a:prstClr val="black"/>
                </a:solidFill>
                <a:cs typeface="Times New Roman" pitchFamily="18" charset="0"/>
              </a:rPr>
              <a:t>T. </a:t>
            </a:r>
            <a:r>
              <a:rPr lang="en-US" sz="900" dirty="0" err="1">
                <a:solidFill>
                  <a:prstClr val="black"/>
                </a:solidFill>
                <a:cs typeface="Times New Roman" pitchFamily="18" charset="0"/>
              </a:rPr>
              <a:t>Popa</a:t>
            </a:r>
            <a:r>
              <a:rPr lang="en-US" sz="900" dirty="0">
                <a:solidFill>
                  <a:prstClr val="black"/>
                </a:solidFill>
                <a:cs typeface="Times New Roman" pitchFamily="18" charset="0"/>
              </a:rPr>
              <a:t> “ University of Medicine and Pharmacy </a:t>
            </a:r>
            <a:endParaRPr lang="ro-RO" sz="900" dirty="0">
              <a:solidFill>
                <a:prstClr val="black"/>
              </a:solidFill>
              <a:cs typeface="Times New Roman" pitchFamily="18" charset="0"/>
            </a:endParaRPr>
          </a:p>
          <a:p>
            <a:pPr algn="ctr"/>
            <a:r>
              <a:rPr lang="en-US" sz="900" dirty="0" smtClean="0">
                <a:solidFill>
                  <a:prstClr val="black"/>
                </a:solidFill>
                <a:cs typeface="Times New Roman" pitchFamily="18" charset="0"/>
              </a:rPr>
              <a:t> 2 Institute </a:t>
            </a:r>
            <a:r>
              <a:rPr lang="en-US" sz="900" dirty="0">
                <a:solidFill>
                  <a:prstClr val="black"/>
                </a:solidFill>
                <a:cs typeface="Times New Roman" pitchFamily="18" charset="0"/>
              </a:rPr>
              <a:t>of Gastroenterology and </a:t>
            </a:r>
            <a:r>
              <a:rPr lang="en-US" sz="900" dirty="0" err="1">
                <a:solidFill>
                  <a:prstClr val="black"/>
                </a:solidFill>
                <a:cs typeface="Times New Roman" pitchFamily="18" charset="0"/>
              </a:rPr>
              <a:t>Hepatology</a:t>
            </a:r>
            <a:r>
              <a:rPr lang="en-US" sz="900" dirty="0">
                <a:solidFill>
                  <a:prstClr val="black"/>
                </a:solidFill>
                <a:cs typeface="Times New Roman" pitchFamily="18" charset="0"/>
              </a:rPr>
              <a:t>, Iasi, Romania</a:t>
            </a:r>
            <a:endParaRPr lang="ro-RO" sz="900" dirty="0">
              <a:solidFill>
                <a:prstClr val="black"/>
              </a:solidFill>
              <a:cs typeface="Times New Roman" pitchFamily="18" charset="0"/>
            </a:endParaRPr>
          </a:p>
          <a:p>
            <a:pPr algn="ctr"/>
            <a:endParaRPr lang="ro-RO" sz="900" dirty="0">
              <a:solidFill>
                <a:prstClr val="black"/>
              </a:solidFill>
              <a:cs typeface="Times New Roman" pitchFamily="18" charset="0"/>
            </a:endParaRPr>
          </a:p>
        </p:txBody>
      </p:sp>
      <p:sp>
        <p:nvSpPr>
          <p:cNvPr id="7" name="TextBox 6"/>
          <p:cNvSpPr txBox="1"/>
          <p:nvPr/>
        </p:nvSpPr>
        <p:spPr>
          <a:xfrm>
            <a:off x="47361" y="2209800"/>
            <a:ext cx="5050284" cy="784830"/>
          </a:xfrm>
          <a:prstGeom prst="rect">
            <a:avLst/>
          </a:prstGeom>
          <a:solidFill>
            <a:schemeClr val="accent1">
              <a:lumMod val="20000"/>
              <a:lumOff val="80000"/>
            </a:schemeClr>
          </a:solidFill>
          <a:ln>
            <a:solidFill>
              <a:schemeClr val="tx2">
                <a:lumMod val="20000"/>
                <a:lumOff val="80000"/>
              </a:schemeClr>
            </a:solidFill>
          </a:ln>
        </p:spPr>
        <p:txBody>
          <a:bodyPr wrap="square" rtlCol="0">
            <a:spAutoFit/>
          </a:bodyPr>
          <a:lstStyle/>
          <a:p>
            <a:pPr algn="just"/>
            <a:r>
              <a:rPr lang="en-US" sz="900" b="1" dirty="0">
                <a:solidFill>
                  <a:prstClr val="black"/>
                </a:solidFill>
              </a:rPr>
              <a:t>INTRODUCTION:</a:t>
            </a:r>
            <a:r>
              <a:rPr lang="en-US" sz="900" dirty="0">
                <a:solidFill>
                  <a:prstClr val="black"/>
                </a:solidFill>
              </a:rPr>
              <a:t> The advent of direct-acting antivirals (DAAs) is a major breakthrough in </a:t>
            </a:r>
            <a:r>
              <a:rPr lang="en-US" sz="900" dirty="0" err="1">
                <a:solidFill>
                  <a:prstClr val="black"/>
                </a:solidFill>
              </a:rPr>
              <a:t>hepatology</a:t>
            </a:r>
            <a:r>
              <a:rPr lang="en-US" sz="900" dirty="0">
                <a:solidFill>
                  <a:prstClr val="black"/>
                </a:solidFill>
              </a:rPr>
              <a:t> representing the </a:t>
            </a:r>
            <a:r>
              <a:rPr lang="en-US" sz="900" dirty="0" err="1">
                <a:solidFill>
                  <a:prstClr val="black"/>
                </a:solidFill>
              </a:rPr>
              <a:t>therapeutical</a:t>
            </a:r>
            <a:r>
              <a:rPr lang="en-US" sz="900" dirty="0">
                <a:solidFill>
                  <a:prstClr val="black"/>
                </a:solidFill>
              </a:rPr>
              <a:t> standard of care in patients with chronic hepatitis C virus infection over the past few years. Despite high rates of sustained </a:t>
            </a:r>
            <a:r>
              <a:rPr lang="en-US" sz="900" dirty="0" err="1">
                <a:solidFill>
                  <a:prstClr val="black"/>
                </a:solidFill>
              </a:rPr>
              <a:t>virological</a:t>
            </a:r>
            <a:r>
              <a:rPr lang="en-US" sz="900" dirty="0">
                <a:solidFill>
                  <a:prstClr val="black"/>
                </a:solidFill>
              </a:rPr>
              <a:t> response (SVR), DAAs therapy doesn’t eliminate the risk of thrombotic events.</a:t>
            </a:r>
            <a:endParaRPr lang="ro-RO" sz="900" dirty="0">
              <a:solidFill>
                <a:prstClr val="black"/>
              </a:solidFill>
            </a:endParaRPr>
          </a:p>
          <a:p>
            <a:pPr algn="just"/>
            <a:endParaRPr lang="ro-RO" sz="900" dirty="0">
              <a:solidFill>
                <a:prstClr val="black"/>
              </a:solidFill>
            </a:endParaRPr>
          </a:p>
        </p:txBody>
      </p:sp>
      <p:sp>
        <p:nvSpPr>
          <p:cNvPr id="8" name="TextBox 7"/>
          <p:cNvSpPr txBox="1"/>
          <p:nvPr/>
        </p:nvSpPr>
        <p:spPr>
          <a:xfrm>
            <a:off x="47361" y="3048000"/>
            <a:ext cx="5033078" cy="553998"/>
          </a:xfrm>
          <a:prstGeom prst="rect">
            <a:avLst/>
          </a:prstGeom>
          <a:solidFill>
            <a:schemeClr val="accent2">
              <a:lumMod val="20000"/>
              <a:lumOff val="80000"/>
            </a:schemeClr>
          </a:solidFill>
          <a:ln>
            <a:solidFill>
              <a:schemeClr val="accent2">
                <a:lumMod val="40000"/>
                <a:lumOff val="60000"/>
              </a:schemeClr>
            </a:solidFill>
          </a:ln>
        </p:spPr>
        <p:txBody>
          <a:bodyPr wrap="square" rtlCol="0">
            <a:spAutoFit/>
          </a:bodyPr>
          <a:lstStyle/>
          <a:p>
            <a:pPr algn="just"/>
            <a:r>
              <a:rPr lang="en-US" sz="1000" b="1" dirty="0">
                <a:solidFill>
                  <a:prstClr val="black"/>
                </a:solidFill>
              </a:rPr>
              <a:t>AIM</a:t>
            </a:r>
            <a:r>
              <a:rPr lang="en-US" sz="1000" dirty="0">
                <a:solidFill>
                  <a:prstClr val="black"/>
                </a:solidFill>
              </a:rPr>
              <a:t>: In our study we aimed to assess the occurrence of thrombotic events and clinical presentation in patients </a:t>
            </a:r>
            <a:r>
              <a:rPr lang="en-US" sz="900" dirty="0">
                <a:solidFill>
                  <a:prstClr val="black"/>
                </a:solidFill>
              </a:rPr>
              <a:t>treated</a:t>
            </a:r>
            <a:r>
              <a:rPr lang="en-US" sz="1000" dirty="0">
                <a:solidFill>
                  <a:prstClr val="black"/>
                </a:solidFill>
              </a:rPr>
              <a:t> with DAAs and sustained </a:t>
            </a:r>
            <a:r>
              <a:rPr lang="en-US" sz="1000" dirty="0" err="1">
                <a:solidFill>
                  <a:prstClr val="black"/>
                </a:solidFill>
              </a:rPr>
              <a:t>virological</a:t>
            </a:r>
            <a:r>
              <a:rPr lang="en-US" sz="1000" dirty="0">
                <a:solidFill>
                  <a:prstClr val="black"/>
                </a:solidFill>
              </a:rPr>
              <a:t> response.</a:t>
            </a:r>
            <a:endParaRPr lang="ro-RO" sz="1000" dirty="0">
              <a:solidFill>
                <a:prstClr val="black"/>
              </a:solidFill>
            </a:endParaRPr>
          </a:p>
          <a:p>
            <a:pPr algn="just"/>
            <a:endParaRPr lang="ro-RO" sz="1000" dirty="0">
              <a:solidFill>
                <a:prstClr val="black"/>
              </a:solidFill>
            </a:endParaRPr>
          </a:p>
        </p:txBody>
      </p:sp>
      <p:sp>
        <p:nvSpPr>
          <p:cNvPr id="9" name="TextBox 8"/>
          <p:cNvSpPr txBox="1"/>
          <p:nvPr/>
        </p:nvSpPr>
        <p:spPr>
          <a:xfrm>
            <a:off x="47359" y="3657600"/>
            <a:ext cx="5033079" cy="1061829"/>
          </a:xfrm>
          <a:prstGeom prst="rect">
            <a:avLst/>
          </a:prstGeom>
          <a:solidFill>
            <a:schemeClr val="accent1">
              <a:lumMod val="20000"/>
              <a:lumOff val="80000"/>
            </a:schemeClr>
          </a:solidFill>
          <a:ln>
            <a:solidFill>
              <a:schemeClr val="accent1">
                <a:lumMod val="40000"/>
                <a:lumOff val="60000"/>
              </a:schemeClr>
            </a:solidFill>
          </a:ln>
        </p:spPr>
        <p:txBody>
          <a:bodyPr wrap="square" rtlCol="0">
            <a:spAutoFit/>
          </a:bodyPr>
          <a:lstStyle/>
          <a:p>
            <a:pPr algn="just"/>
            <a:r>
              <a:rPr lang="en-US" sz="900" b="1" dirty="0">
                <a:solidFill>
                  <a:prstClr val="black"/>
                </a:solidFill>
              </a:rPr>
              <a:t>MATERIAL AND METHODS</a:t>
            </a:r>
            <a:r>
              <a:rPr lang="en-US" sz="900" b="1" dirty="0" smtClean="0">
                <a:solidFill>
                  <a:prstClr val="black"/>
                </a:solidFill>
              </a:rPr>
              <a:t>:</a:t>
            </a:r>
            <a:endParaRPr lang="en-US" sz="900" dirty="0">
              <a:solidFill>
                <a:prstClr val="black"/>
              </a:solidFill>
            </a:endParaRPr>
          </a:p>
          <a:p>
            <a:pPr marL="171450" indent="-171450" algn="just">
              <a:buFontTx/>
              <a:buChar char="-"/>
            </a:pPr>
            <a:r>
              <a:rPr lang="en-US" sz="900" dirty="0" smtClean="0">
                <a:solidFill>
                  <a:prstClr val="black"/>
                </a:solidFill>
              </a:rPr>
              <a:t>retrospectively </a:t>
            </a:r>
            <a:r>
              <a:rPr lang="en-US" sz="900" dirty="0">
                <a:solidFill>
                  <a:prstClr val="black"/>
                </a:solidFill>
              </a:rPr>
              <a:t>analyzed a cohort of patients with HCV-related liver cirrhosis treated </a:t>
            </a:r>
            <a:r>
              <a:rPr lang="en-US" sz="900" dirty="0" smtClean="0">
                <a:solidFill>
                  <a:prstClr val="black"/>
                </a:solidFill>
              </a:rPr>
              <a:t>with </a:t>
            </a:r>
            <a:r>
              <a:rPr lang="en-US" sz="900" dirty="0" err="1" smtClean="0">
                <a:solidFill>
                  <a:prstClr val="black"/>
                </a:solidFill>
              </a:rPr>
              <a:t>PrOD</a:t>
            </a:r>
            <a:r>
              <a:rPr lang="en-US" sz="900" dirty="0" smtClean="0">
                <a:solidFill>
                  <a:prstClr val="black"/>
                </a:solidFill>
              </a:rPr>
              <a:t> </a:t>
            </a:r>
            <a:r>
              <a:rPr lang="en-US" sz="900" dirty="0">
                <a:solidFill>
                  <a:prstClr val="black"/>
                </a:solidFill>
              </a:rPr>
              <a:t>± </a:t>
            </a:r>
            <a:r>
              <a:rPr lang="en-US" sz="900" dirty="0" smtClean="0">
                <a:solidFill>
                  <a:prstClr val="black"/>
                </a:solidFill>
              </a:rPr>
              <a:t>RBV </a:t>
            </a:r>
            <a:r>
              <a:rPr lang="en-US" sz="900" dirty="0">
                <a:solidFill>
                  <a:prstClr val="black"/>
                </a:solidFill>
              </a:rPr>
              <a:t>and </a:t>
            </a:r>
            <a:r>
              <a:rPr lang="en-US" sz="900" dirty="0" smtClean="0">
                <a:solidFill>
                  <a:prstClr val="black"/>
                </a:solidFill>
              </a:rPr>
              <a:t>LED/SOF </a:t>
            </a:r>
            <a:r>
              <a:rPr lang="en-US" sz="900" dirty="0">
                <a:solidFill>
                  <a:prstClr val="black"/>
                </a:solidFill>
              </a:rPr>
              <a:t>± </a:t>
            </a:r>
            <a:r>
              <a:rPr lang="en-US" sz="900" dirty="0" smtClean="0">
                <a:solidFill>
                  <a:prstClr val="black"/>
                </a:solidFill>
              </a:rPr>
              <a:t>RBV </a:t>
            </a:r>
            <a:r>
              <a:rPr lang="en-US" sz="900" dirty="0">
                <a:solidFill>
                  <a:prstClr val="black"/>
                </a:solidFill>
              </a:rPr>
              <a:t>for 12/24 weeks</a:t>
            </a:r>
            <a:r>
              <a:rPr lang="en-US" sz="900" dirty="0" smtClean="0">
                <a:solidFill>
                  <a:prstClr val="black"/>
                </a:solidFill>
              </a:rPr>
              <a:t>,</a:t>
            </a:r>
          </a:p>
          <a:p>
            <a:pPr marL="171450" indent="-171450" algn="just">
              <a:buFontTx/>
              <a:buChar char="-"/>
            </a:pPr>
            <a:r>
              <a:rPr lang="en-US" sz="900" dirty="0" smtClean="0">
                <a:solidFill>
                  <a:prstClr val="black"/>
                </a:solidFill>
              </a:rPr>
              <a:t> </a:t>
            </a:r>
            <a:r>
              <a:rPr lang="en-US" sz="900" dirty="0">
                <a:solidFill>
                  <a:prstClr val="black"/>
                </a:solidFill>
              </a:rPr>
              <a:t>in a tertiary </a:t>
            </a:r>
            <a:r>
              <a:rPr lang="en-US" sz="900" dirty="0" smtClean="0">
                <a:solidFill>
                  <a:prstClr val="black"/>
                </a:solidFill>
              </a:rPr>
              <a:t>gastroenterology </a:t>
            </a:r>
            <a:r>
              <a:rPr lang="en-US" sz="900" dirty="0">
                <a:solidFill>
                  <a:prstClr val="black"/>
                </a:solidFill>
              </a:rPr>
              <a:t>center from North-Eastern Romania</a:t>
            </a:r>
            <a:r>
              <a:rPr lang="en-US" sz="900" dirty="0" smtClean="0">
                <a:solidFill>
                  <a:prstClr val="black"/>
                </a:solidFill>
              </a:rPr>
              <a:t>,</a:t>
            </a:r>
          </a:p>
          <a:p>
            <a:pPr marL="171450" indent="-171450" algn="just">
              <a:buFontTx/>
              <a:buChar char="-"/>
            </a:pPr>
            <a:r>
              <a:rPr lang="en-US" sz="900" dirty="0" smtClean="0">
                <a:solidFill>
                  <a:prstClr val="black"/>
                </a:solidFill>
              </a:rPr>
              <a:t> </a:t>
            </a:r>
            <a:r>
              <a:rPr lang="en-US" sz="900" dirty="0">
                <a:solidFill>
                  <a:prstClr val="black"/>
                </a:solidFill>
              </a:rPr>
              <a:t>between January 1</a:t>
            </a:r>
            <a:r>
              <a:rPr lang="en-US" sz="900" baseline="30000" dirty="0">
                <a:solidFill>
                  <a:prstClr val="black"/>
                </a:solidFill>
              </a:rPr>
              <a:t>st</a:t>
            </a:r>
            <a:r>
              <a:rPr lang="en-US" sz="900" dirty="0">
                <a:solidFill>
                  <a:prstClr val="black"/>
                </a:solidFill>
              </a:rPr>
              <a:t> 2016 and July 1</a:t>
            </a:r>
            <a:r>
              <a:rPr lang="en-US" sz="900" baseline="30000" dirty="0">
                <a:solidFill>
                  <a:prstClr val="black"/>
                </a:solidFill>
              </a:rPr>
              <a:t>st</a:t>
            </a:r>
            <a:r>
              <a:rPr lang="en-US" sz="900" dirty="0">
                <a:solidFill>
                  <a:prstClr val="black"/>
                </a:solidFill>
              </a:rPr>
              <a:t> 2018</a:t>
            </a:r>
            <a:r>
              <a:rPr lang="en-US" sz="900" dirty="0" smtClean="0">
                <a:solidFill>
                  <a:prstClr val="black"/>
                </a:solidFill>
              </a:rPr>
              <a:t>.</a:t>
            </a:r>
          </a:p>
          <a:p>
            <a:pPr marL="171450" indent="-171450" algn="just">
              <a:buFontTx/>
              <a:buChar char="-"/>
            </a:pPr>
            <a:r>
              <a:rPr lang="en-US" sz="900" dirty="0" smtClean="0">
                <a:solidFill>
                  <a:prstClr val="black"/>
                </a:solidFill>
              </a:rPr>
              <a:t> </a:t>
            </a:r>
            <a:r>
              <a:rPr lang="en-US" sz="900" dirty="0">
                <a:solidFill>
                  <a:prstClr val="black"/>
                </a:solidFill>
              </a:rPr>
              <a:t>a</a:t>
            </a:r>
            <a:r>
              <a:rPr lang="en-US" sz="900" dirty="0" smtClean="0">
                <a:solidFill>
                  <a:prstClr val="black"/>
                </a:solidFill>
              </a:rPr>
              <a:t>ll </a:t>
            </a:r>
            <a:r>
              <a:rPr lang="en-US" sz="900" dirty="0">
                <a:solidFill>
                  <a:prstClr val="black"/>
                </a:solidFill>
              </a:rPr>
              <a:t>patients with presumption of thrombosis were evaluated by vascular Doppler, abdominal ultrasound and confirmed by CT scan.</a:t>
            </a:r>
            <a:endParaRPr lang="ro-RO" sz="900" dirty="0">
              <a:solidFill>
                <a:prstClr val="black"/>
              </a:solidFill>
            </a:endParaRPr>
          </a:p>
        </p:txBody>
      </p:sp>
      <p:sp>
        <p:nvSpPr>
          <p:cNvPr id="10" name="TextBox 9"/>
          <p:cNvSpPr txBox="1"/>
          <p:nvPr/>
        </p:nvSpPr>
        <p:spPr>
          <a:xfrm>
            <a:off x="47360" y="4764375"/>
            <a:ext cx="5021133" cy="2169825"/>
          </a:xfrm>
          <a:prstGeom prst="rect">
            <a:avLst/>
          </a:prstGeom>
          <a:solidFill>
            <a:schemeClr val="accent2">
              <a:lumMod val="20000"/>
              <a:lumOff val="80000"/>
            </a:schemeClr>
          </a:solidFill>
          <a:ln>
            <a:solidFill>
              <a:schemeClr val="accent2">
                <a:lumMod val="40000"/>
                <a:lumOff val="60000"/>
              </a:schemeClr>
            </a:solidFill>
          </a:ln>
        </p:spPr>
        <p:txBody>
          <a:bodyPr wrap="square" rtlCol="0">
            <a:spAutoFit/>
          </a:bodyPr>
          <a:lstStyle/>
          <a:p>
            <a:pPr algn="just"/>
            <a:r>
              <a:rPr lang="en-US" sz="900" b="1" dirty="0">
                <a:solidFill>
                  <a:prstClr val="black"/>
                </a:solidFill>
              </a:rPr>
              <a:t>RESULTS:</a:t>
            </a:r>
            <a:r>
              <a:rPr lang="en-US" sz="900" dirty="0">
                <a:solidFill>
                  <a:prstClr val="black"/>
                </a:solidFill>
              </a:rPr>
              <a:t> The study included 473 HCV-infected cirrhotic patients treated with </a:t>
            </a:r>
            <a:r>
              <a:rPr lang="en-US" sz="900" dirty="0" err="1">
                <a:solidFill>
                  <a:prstClr val="black"/>
                </a:solidFill>
              </a:rPr>
              <a:t>PrOD</a:t>
            </a:r>
            <a:r>
              <a:rPr lang="en-US" sz="900" dirty="0">
                <a:solidFill>
                  <a:prstClr val="black"/>
                </a:solidFill>
              </a:rPr>
              <a:t> or LED/SOF, with documented SVR, mean age 69,7 ± 5,5 years, predominantly female (59%). Of the total number, 284 (60.04%) received </a:t>
            </a:r>
            <a:r>
              <a:rPr lang="en-US" sz="900" dirty="0" err="1">
                <a:solidFill>
                  <a:prstClr val="black"/>
                </a:solidFill>
              </a:rPr>
              <a:t>PrOD</a:t>
            </a:r>
            <a:r>
              <a:rPr lang="en-US" sz="900" dirty="0">
                <a:solidFill>
                  <a:prstClr val="black"/>
                </a:solidFill>
              </a:rPr>
              <a:t> and 189 (39.95%) patients were treated with LED/SOF. </a:t>
            </a:r>
            <a:r>
              <a:rPr lang="en-US" sz="900" dirty="0" smtClean="0">
                <a:solidFill>
                  <a:prstClr val="black"/>
                </a:solidFill>
              </a:rPr>
              <a:t>Thrombotic </a:t>
            </a:r>
            <a:r>
              <a:rPr lang="en-US" sz="900" dirty="0">
                <a:solidFill>
                  <a:prstClr val="black"/>
                </a:solidFill>
              </a:rPr>
              <a:t>complications were reported in 23 (4.86%) patients: 3 (13.04%) with deep vein thrombosis, 14 (60.86%) with portal vein thrombosis (PVT), 6 (26.08%) with malignant PVT. All patients had associated cardiovascular (15-65.21%) and metabolic comorbidities (8-34.78%). The main clinical manifestations at diagnosis were: swelling, edema, erythema and lower limb pain in 3 patients, upper digestive </a:t>
            </a:r>
            <a:r>
              <a:rPr lang="en-US" sz="900" dirty="0" err="1">
                <a:solidFill>
                  <a:prstClr val="black"/>
                </a:solidFill>
              </a:rPr>
              <a:t>haemorrhage</a:t>
            </a:r>
            <a:r>
              <a:rPr lang="en-US" sz="900" dirty="0">
                <a:solidFill>
                  <a:prstClr val="black"/>
                </a:solidFill>
              </a:rPr>
              <a:t> in 8 patients, </a:t>
            </a:r>
            <a:r>
              <a:rPr lang="en-US" sz="900" dirty="0" err="1">
                <a:solidFill>
                  <a:prstClr val="black"/>
                </a:solidFill>
              </a:rPr>
              <a:t>ascitic</a:t>
            </a:r>
            <a:r>
              <a:rPr lang="en-US" sz="900" dirty="0">
                <a:solidFill>
                  <a:prstClr val="black"/>
                </a:solidFill>
              </a:rPr>
              <a:t> </a:t>
            </a:r>
            <a:r>
              <a:rPr lang="en-US" sz="900" dirty="0" err="1">
                <a:solidFill>
                  <a:prstClr val="black"/>
                </a:solidFill>
              </a:rPr>
              <a:t>decompensation</a:t>
            </a:r>
            <a:r>
              <a:rPr lang="en-US" sz="900" dirty="0">
                <a:solidFill>
                  <a:prstClr val="black"/>
                </a:solidFill>
              </a:rPr>
              <a:t> in 4 patient, abdominal pain in 5 patients and 3 patients were asymptomatic. Biologically there was no significant change in </a:t>
            </a:r>
            <a:r>
              <a:rPr lang="en-US" sz="900" dirty="0" err="1">
                <a:solidFill>
                  <a:prstClr val="black"/>
                </a:solidFill>
              </a:rPr>
              <a:t>prothrombin</a:t>
            </a:r>
            <a:r>
              <a:rPr lang="en-US" sz="900" dirty="0">
                <a:solidFill>
                  <a:prstClr val="black"/>
                </a:solidFill>
              </a:rPr>
              <a:t> serum levels (baseline values in patients treated with </a:t>
            </a:r>
            <a:r>
              <a:rPr lang="en-US" sz="900" dirty="0" err="1">
                <a:solidFill>
                  <a:prstClr val="black"/>
                </a:solidFill>
              </a:rPr>
              <a:t>PrOD</a:t>
            </a:r>
            <a:r>
              <a:rPr lang="en-US" sz="900" dirty="0">
                <a:solidFill>
                  <a:prstClr val="black"/>
                </a:solidFill>
              </a:rPr>
              <a:t> was 11.67 ± 0.91 versus 11.70 ± 0.83 at SVR, p=0.993, respectively 11.5 ± 0.84 sec at baseline versus 11.4 ± 0.68 at SVR, p=0.715 in patients treated with LED/SOF±RBV) and platelet count (126 000 (101 500-162 000) vs. 131 000 (101 000-165 000), p= 0.818 in patients treated with </a:t>
            </a:r>
            <a:r>
              <a:rPr lang="en-US" sz="900" dirty="0" err="1">
                <a:solidFill>
                  <a:prstClr val="black"/>
                </a:solidFill>
              </a:rPr>
              <a:t>PrOD</a:t>
            </a:r>
            <a:r>
              <a:rPr lang="en-US" sz="900" dirty="0">
                <a:solidFill>
                  <a:prstClr val="black"/>
                </a:solidFill>
              </a:rPr>
              <a:t>, respectively 94857.14  ± 32 vs. 92428.57 ± 35, p= 0.853, in patients treated with LED/SOF+RBV).</a:t>
            </a:r>
            <a:endParaRPr lang="ro-RO" sz="900" dirty="0">
              <a:solidFill>
                <a:prstClr val="black"/>
              </a:solidFill>
            </a:endParaRPr>
          </a:p>
          <a:p>
            <a:pPr algn="just"/>
            <a:endParaRPr lang="ro-RO" sz="900" dirty="0">
              <a:solidFill>
                <a:prstClr val="black"/>
              </a:solidFill>
            </a:endParaRPr>
          </a:p>
        </p:txBody>
      </p:sp>
      <p:sp>
        <p:nvSpPr>
          <p:cNvPr id="11" name="TextBox 10"/>
          <p:cNvSpPr txBox="1"/>
          <p:nvPr/>
        </p:nvSpPr>
        <p:spPr>
          <a:xfrm>
            <a:off x="59306" y="8421469"/>
            <a:ext cx="4998204" cy="646331"/>
          </a:xfrm>
          <a:prstGeom prst="rect">
            <a:avLst/>
          </a:prstGeom>
          <a:solidFill>
            <a:schemeClr val="accent1">
              <a:lumMod val="20000"/>
              <a:lumOff val="80000"/>
            </a:schemeClr>
          </a:solidFill>
          <a:ln>
            <a:solidFill>
              <a:schemeClr val="accent1">
                <a:lumMod val="40000"/>
                <a:lumOff val="60000"/>
              </a:schemeClr>
            </a:solidFill>
          </a:ln>
        </p:spPr>
        <p:txBody>
          <a:bodyPr wrap="square" rtlCol="0">
            <a:spAutoFit/>
          </a:bodyPr>
          <a:lstStyle/>
          <a:p>
            <a:pPr algn="just"/>
            <a:r>
              <a:rPr lang="en-US" sz="900" b="1" dirty="0">
                <a:solidFill>
                  <a:prstClr val="black"/>
                </a:solidFill>
              </a:rPr>
              <a:t>CONCLUSIONS</a:t>
            </a:r>
            <a:r>
              <a:rPr lang="en-US" sz="900" dirty="0">
                <a:solidFill>
                  <a:prstClr val="black"/>
                </a:solidFill>
              </a:rPr>
              <a:t>: We conclude that thrombotic events in patients with HCV-related liver cirrhosis treated with DAAs are not influenced by the variations of coagulation parameters, rather correspond to the hypercoagulability status and the natural evolution of the cirrhotic patient. </a:t>
            </a:r>
            <a:endParaRPr lang="ro-RO" sz="900" dirty="0">
              <a:solidFill>
                <a:prstClr val="black"/>
              </a:solidFill>
            </a:endParaRPr>
          </a:p>
          <a:p>
            <a:pPr algn="just"/>
            <a:endParaRPr lang="ro-RO" sz="900" dirty="0">
              <a:solidFill>
                <a:prstClr val="black"/>
              </a:solidFill>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307" y="6969825"/>
            <a:ext cx="2498620" cy="1427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2503" y="6977867"/>
            <a:ext cx="2495990" cy="141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3574646"/>
      </p:ext>
    </p:extLst>
  </p:cSld>
  <p:clrMapOvr>
    <a:masterClrMapping/>
  </p:clrMapOvr>
  <mc:AlternateContent xmlns:mc="http://schemas.openxmlformats.org/markup-compatibility/2006">
    <mc:Choice xmlns:p14="http://schemas.microsoft.com/office/powerpoint/2010/main" Requires="p14">
      <p:transition spd="slow" p14:dur="2000" advClick="0" advTm="420000">
        <p:split orient="vert"/>
      </p:transition>
    </mc:Choice>
    <mc:Fallback>
      <p:transition spd="slow" advClick="0" advTm="420000">
        <p:split orient="vert"/>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1439</TotalTime>
  <Words>2795</Words>
  <Application>Microsoft Office PowerPoint</Application>
  <PresentationFormat>On-screen Show (16:9)</PresentationFormat>
  <Paragraphs>169</Paragraphs>
  <Slides>6</Slides>
  <Notes>0</Notes>
  <HiddenSlides>0</HiddenSlides>
  <MMClips>0</MMClips>
  <ScaleCrop>false</ScaleCrop>
  <HeadingPairs>
    <vt:vector size="4" baseType="variant">
      <vt:variant>
        <vt:lpstr>Theme</vt:lpstr>
      </vt:variant>
      <vt:variant>
        <vt:i4>7</vt:i4>
      </vt:variant>
      <vt:variant>
        <vt:lpstr>Slide Titles</vt:lpstr>
      </vt:variant>
      <vt:variant>
        <vt:i4>6</vt:i4>
      </vt:variant>
    </vt:vector>
  </HeadingPairs>
  <TitlesOfParts>
    <vt:vector size="13" baseType="lpstr">
      <vt:lpstr>Office Theme</vt:lpstr>
      <vt:lpstr>1_Office Theme</vt:lpstr>
      <vt:lpstr>2_Office Theme</vt:lpstr>
      <vt:lpstr>3_Office Theme</vt:lpstr>
      <vt:lpstr>4_Office Theme</vt:lpstr>
      <vt:lpstr>5_Office Theme</vt:lpstr>
      <vt:lpstr>6_Office Theme</vt:lpstr>
      <vt:lpstr>PowerPoint Presentation</vt:lpstr>
      <vt:lpstr>PowerPoint Presentation</vt:lpstr>
      <vt:lpstr>  OPTIMISING THE TREATMENT OF ACUTE HEPATIC ENCEPHALOPATHY IN PATIENTS WITH LIVER CIRRHOSIS Diana Sahawneh1, Alexandra Leahu1, Maria Asaftei1, Irina Girleanu1,2, Oana Petrea1,2, Carol Stanciu1, Anca Trifan1,2, Camelia Cojocariu 1,2 Institute of Gastroenterology and Hepatology, “St. Spiridon” Emergency Clinical Hospital1, “Grigore T. Popa” University of Medicine and Pharmacy2, Iasi, Romania</vt:lpstr>
      <vt:lpstr>The role of neutrophil-to-lymphocyte ratio in the prediction of outcome of patients with decompensated cirrhosis with and without acute-on-chronic liver failure</vt:lpstr>
      <vt:lpstr>FUNCTIONAL LIVER RESERVE - A PREDICTIVE FACTOR FOR THE ADVERSE EFFECTS OF ANTIVIRAL TREATMENT IN PATIENTS WITH HEPATITIS C VIRUS DECOMPENSATED LIVER CIRRHOSIS - A SINGLE CENTER EXPERIENCE</vt:lpstr>
      <vt:lpstr>THROMBOTIC EVENTS IN PATIENTS WITH HEPATITIS C VIRUS LIVER CIRRHOSIS TREATED WITH DIRECT ACTING ANTIVIRALS AND SUSTAINED VIROLOGICAL RESPONSE- A REAL LIFE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Windows User</cp:lastModifiedBy>
  <cp:revision>6</cp:revision>
  <dcterms:created xsi:type="dcterms:W3CDTF">2006-08-16T00:00:00Z</dcterms:created>
  <dcterms:modified xsi:type="dcterms:W3CDTF">2019-04-06T05:04:58Z</dcterms:modified>
</cp:coreProperties>
</file>